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38" r:id="rId1"/>
  </p:sldMasterIdLst>
  <p:notesMasterIdLst>
    <p:notesMasterId r:id="rId26"/>
  </p:notesMasterIdLst>
  <p:sldIdLst>
    <p:sldId id="256" r:id="rId2"/>
    <p:sldId id="258" r:id="rId3"/>
    <p:sldId id="257" r:id="rId4"/>
    <p:sldId id="259" r:id="rId5"/>
    <p:sldId id="260" r:id="rId6"/>
    <p:sldId id="271" r:id="rId7"/>
    <p:sldId id="272" r:id="rId8"/>
    <p:sldId id="273" r:id="rId9"/>
    <p:sldId id="274" r:id="rId10"/>
    <p:sldId id="261" r:id="rId11"/>
    <p:sldId id="269" r:id="rId12"/>
    <p:sldId id="279" r:id="rId13"/>
    <p:sldId id="262" r:id="rId14"/>
    <p:sldId id="275" r:id="rId15"/>
    <p:sldId id="276" r:id="rId16"/>
    <p:sldId id="277" r:id="rId17"/>
    <p:sldId id="278" r:id="rId18"/>
    <p:sldId id="268" r:id="rId19"/>
    <p:sldId id="266" r:id="rId20"/>
    <p:sldId id="264" r:id="rId21"/>
    <p:sldId id="281" r:id="rId22"/>
    <p:sldId id="280" r:id="rId23"/>
    <p:sldId id="267" r:id="rId24"/>
    <p:sldId id="270"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53"/>
    <p:restoredTop sz="72665"/>
  </p:normalViewPr>
  <p:slideViewPr>
    <p:cSldViewPr snapToGrid="0" snapToObjects="1">
      <p:cViewPr varScale="1">
        <p:scale>
          <a:sx n="120" d="100"/>
          <a:sy n="120" d="100"/>
        </p:scale>
        <p:origin x="1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156820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10210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0" rtl="0">
              <a:spcBef>
                <a:spcPts val="0"/>
              </a:spcBef>
              <a:buNone/>
            </a:pPr>
            <a:r>
              <a:rPr lang="en-US" i="1" dirty="0" smtClean="0"/>
              <a:t>Slow down</a:t>
            </a:r>
          </a:p>
          <a:p>
            <a:pPr marL="457200" lvl="0" indent="-228600" rtl="0">
              <a:spcBef>
                <a:spcPts val="0"/>
              </a:spcBef>
              <a:buChar char="-"/>
            </a:pPr>
            <a:r>
              <a:rPr lang="en" dirty="0" smtClean="0"/>
              <a:t>It’s </a:t>
            </a:r>
            <a:r>
              <a:rPr lang="en" dirty="0"/>
              <a:t>easy to get into a habit of poking fun at your skills and how much you don’t </a:t>
            </a:r>
            <a:r>
              <a:rPr lang="en" dirty="0" smtClean="0"/>
              <a:t>know.</a:t>
            </a:r>
            <a:endParaRPr lang="en-US" dirty="0" smtClean="0"/>
          </a:p>
          <a:p>
            <a:pPr marL="457200" lvl="0" indent="-228600" rtl="0">
              <a:spcBef>
                <a:spcPts val="0"/>
              </a:spcBef>
              <a:buChar char="-"/>
            </a:pPr>
            <a:r>
              <a:rPr lang="en-US" dirty="0" smtClean="0"/>
              <a:t>Accept the fact that you feel out of place. It’s OK. Most</a:t>
            </a:r>
            <a:r>
              <a:rPr lang="en-US" baseline="0" dirty="0" smtClean="0"/>
              <a:t> people face this at some point in their lives. Accept your shortcomings and own them. If someone feels the need to point them out, you can agree and move on and not waste time feeling slighted.</a:t>
            </a:r>
          </a:p>
          <a:p>
            <a:pPr marL="457200" lvl="0" indent="-228600" rtl="0">
              <a:spcBef>
                <a:spcPts val="0"/>
              </a:spcBef>
              <a:buChar char="-"/>
            </a:pPr>
            <a:r>
              <a:rPr lang="en-US" baseline="0" dirty="0" smtClean="0"/>
              <a:t>Remember that where you are now isn’t the same as where you are going. Always be improving.</a:t>
            </a:r>
            <a:endParaRPr lang="en-US" dirty="0" smtClean="0"/>
          </a:p>
        </p:txBody>
      </p:sp>
    </p:spTree>
    <p:extLst>
      <p:ext uri="{BB962C8B-B14F-4D97-AF65-F5344CB8AC3E}">
        <p14:creationId xmlns:p14="http://schemas.microsoft.com/office/powerpoint/2010/main" val="1115940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smtClean="0"/>
              <a:t>Slow down</a:t>
            </a:r>
          </a:p>
          <a:p>
            <a:r>
              <a:rPr lang="en-US" dirty="0" smtClean="0"/>
              <a:t>- First comment did</a:t>
            </a:r>
            <a:r>
              <a:rPr lang="en-US" baseline="0" dirty="0" smtClean="0"/>
              <a:t> not ask me to fix anything, it was merely derogatory</a:t>
            </a:r>
          </a:p>
          <a:p>
            <a:pPr marL="171450" indent="-171450">
              <a:buFontTx/>
              <a:buChar char="-"/>
            </a:pPr>
            <a:r>
              <a:rPr lang="en-US" baseline="0" dirty="0" smtClean="0"/>
              <a:t>Second comment was entirely unhelpful, and a slightly ignorant comment</a:t>
            </a:r>
          </a:p>
          <a:p>
            <a:pPr marL="171450" indent="-171450">
              <a:buFontTx/>
              <a:buChar char="-"/>
            </a:pPr>
            <a:r>
              <a:rPr lang="en-US" baseline="0" dirty="0" smtClean="0"/>
              <a:t>It happens. Make sure you have people around you to support you when it does.</a:t>
            </a:r>
            <a:endParaRPr lang="en-US" dirty="0"/>
          </a:p>
        </p:txBody>
      </p:sp>
    </p:spTree>
    <p:extLst>
      <p:ext uri="{BB962C8B-B14F-4D97-AF65-F5344CB8AC3E}">
        <p14:creationId xmlns:p14="http://schemas.microsoft.com/office/powerpoint/2010/main" val="1756850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Slow down</a:t>
            </a:r>
            <a:endParaRPr lang="en-US" i="1" dirty="0"/>
          </a:p>
        </p:txBody>
      </p:sp>
    </p:spTree>
    <p:extLst>
      <p:ext uri="{BB962C8B-B14F-4D97-AF65-F5344CB8AC3E}">
        <p14:creationId xmlns:p14="http://schemas.microsoft.com/office/powerpoint/2010/main" val="1357805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15000"/>
              </a:lnSpc>
              <a:spcBef>
                <a:spcPts val="0"/>
              </a:spcBef>
              <a:spcAft>
                <a:spcPts val="1600"/>
              </a:spcAft>
              <a:buClr>
                <a:schemeClr val="dk2"/>
              </a:buClr>
              <a:buSzTx/>
              <a:buFont typeface="Lato"/>
              <a:buNone/>
              <a:tabLst/>
              <a:defRPr/>
            </a:pPr>
            <a:r>
              <a:rPr lang="en-US" sz="1000" i="1" dirty="0" smtClean="0">
                <a:solidFill>
                  <a:schemeClr val="dk2"/>
                </a:solidFill>
                <a:latin typeface="Lato"/>
                <a:ea typeface="Lato"/>
                <a:cs typeface="Lato"/>
                <a:sym typeface="Lato"/>
              </a:rPr>
              <a:t>Slow down</a:t>
            </a:r>
          </a:p>
          <a:p>
            <a:pPr marL="457200" marR="0" lvl="0" indent="-228600" algn="l" defTabSz="914400" rtl="0" eaLnBrk="1" fontAlgn="auto" latinLnBrk="0" hangingPunct="1">
              <a:lnSpc>
                <a:spcPct val="115000"/>
              </a:lnSpc>
              <a:spcBef>
                <a:spcPts val="0"/>
              </a:spcBef>
              <a:spcAft>
                <a:spcPts val="1600"/>
              </a:spcAft>
              <a:buClr>
                <a:schemeClr val="dk2"/>
              </a:buClr>
              <a:buSzTx/>
              <a:buFont typeface="Lato"/>
              <a:buChar char="-"/>
              <a:tabLst/>
              <a:defRPr/>
            </a:pPr>
            <a:r>
              <a:rPr lang="en-US" sz="1000" dirty="0" smtClean="0">
                <a:solidFill>
                  <a:schemeClr val="dk2"/>
                </a:solidFill>
                <a:latin typeface="Lato"/>
                <a:ea typeface="Lato"/>
                <a:cs typeface="Lato"/>
                <a:sym typeface="Lato"/>
              </a:rPr>
              <a:t>One or two languages</a:t>
            </a:r>
            <a:r>
              <a:rPr lang="en-US" sz="1000" baseline="0" dirty="0" smtClean="0">
                <a:solidFill>
                  <a:schemeClr val="dk2"/>
                </a:solidFill>
                <a:latin typeface="Lato"/>
                <a:ea typeface="Lato"/>
                <a:cs typeface="Lato"/>
                <a:sym typeface="Lato"/>
              </a:rPr>
              <a:t> at a time</a:t>
            </a:r>
          </a:p>
          <a:p>
            <a:pPr marL="914400" marR="0" lvl="1" indent="-228600" algn="l" defTabSz="914400" rtl="0" eaLnBrk="1" fontAlgn="auto" latinLnBrk="0" hangingPunct="1">
              <a:lnSpc>
                <a:spcPct val="115000"/>
              </a:lnSpc>
              <a:spcBef>
                <a:spcPts val="0"/>
              </a:spcBef>
              <a:spcAft>
                <a:spcPts val="1600"/>
              </a:spcAft>
              <a:buClr>
                <a:schemeClr val="dk2"/>
              </a:buClr>
              <a:buSzTx/>
              <a:buFont typeface="Lato"/>
              <a:buChar char="-"/>
              <a:tabLst/>
              <a:defRPr/>
            </a:pPr>
            <a:r>
              <a:rPr lang="en-US" sz="1000" dirty="0" smtClean="0">
                <a:solidFill>
                  <a:schemeClr val="dk2"/>
                </a:solidFill>
                <a:latin typeface="Lato"/>
                <a:ea typeface="Lato"/>
                <a:cs typeface="Lato"/>
                <a:sym typeface="Lato"/>
              </a:rPr>
              <a:t>“For loop” struggles</a:t>
            </a:r>
          </a:p>
          <a:p>
            <a:pPr marL="914400" lvl="1" indent="-228600">
              <a:lnSpc>
                <a:spcPct val="115000"/>
              </a:lnSpc>
              <a:spcBef>
                <a:spcPts val="0"/>
              </a:spcBef>
              <a:spcAft>
                <a:spcPts val="1600"/>
              </a:spcAft>
              <a:buClr>
                <a:schemeClr val="dk2"/>
              </a:buClr>
              <a:buFont typeface="Lato"/>
              <a:buChar char="-"/>
            </a:pPr>
            <a:endParaRPr lang="en-US" sz="1000" baseline="0" dirty="0" smtClean="0">
              <a:solidFill>
                <a:schemeClr val="dk2"/>
              </a:solidFill>
              <a:latin typeface="Lato"/>
              <a:ea typeface="Lato"/>
              <a:cs typeface="Lato"/>
              <a:sym typeface="Lato"/>
            </a:endParaRPr>
          </a:p>
        </p:txBody>
      </p:sp>
    </p:spTree>
    <p:extLst>
      <p:ext uri="{BB962C8B-B14F-4D97-AF65-F5344CB8AC3E}">
        <p14:creationId xmlns:p14="http://schemas.microsoft.com/office/powerpoint/2010/main" val="1636285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spcAft>
                <a:spcPts val="1600"/>
              </a:spcAft>
              <a:buClr>
                <a:schemeClr val="dk2"/>
              </a:buClr>
              <a:buFont typeface="Lato"/>
              <a:buNone/>
            </a:pPr>
            <a:r>
              <a:rPr lang="en-US" sz="1000" b="0" i="1" u="none" strike="noStrike" kern="1200" dirty="0" smtClean="0">
                <a:solidFill>
                  <a:schemeClr val="tx1"/>
                </a:solidFill>
                <a:effectLst/>
                <a:latin typeface="+mn-lt"/>
                <a:ea typeface="+mn-ea"/>
                <a:cs typeface="+mn-cs"/>
              </a:rPr>
              <a:t>Slow</a:t>
            </a:r>
            <a:r>
              <a:rPr lang="en-US" sz="1000" b="0" i="1" u="none" strike="noStrike" kern="1200" baseline="0" dirty="0" smtClean="0">
                <a:solidFill>
                  <a:schemeClr val="tx1"/>
                </a:solidFill>
                <a:effectLst/>
                <a:latin typeface="+mn-lt"/>
                <a:ea typeface="+mn-ea"/>
                <a:cs typeface="+mn-cs"/>
              </a:rPr>
              <a:t> down</a:t>
            </a:r>
            <a:endParaRPr lang="en-US" sz="1000" b="0" i="1" u="none" strike="noStrike" kern="1200" dirty="0" smtClean="0">
              <a:solidFill>
                <a:schemeClr val="tx1"/>
              </a:solidFill>
              <a:effectLst/>
              <a:latin typeface="+mn-lt"/>
              <a:ea typeface="+mn-ea"/>
              <a:cs typeface="+mn-cs"/>
            </a:endParaRPr>
          </a:p>
          <a:p>
            <a:pPr marL="457200" lvl="0" indent="-228600" rtl="0">
              <a:lnSpc>
                <a:spcPct val="115000"/>
              </a:lnSpc>
              <a:spcBef>
                <a:spcPts val="0"/>
              </a:spcBef>
              <a:spcAft>
                <a:spcPts val="1600"/>
              </a:spcAft>
              <a:buClr>
                <a:schemeClr val="dk2"/>
              </a:buClr>
              <a:buFont typeface="Lato"/>
              <a:buChar char="-"/>
            </a:pPr>
            <a:r>
              <a:rPr lang="en-US" sz="1000" b="0" i="0" u="none" strike="noStrike" kern="1200" dirty="0" smtClean="0">
                <a:solidFill>
                  <a:schemeClr val="tx1"/>
                </a:solidFill>
                <a:effectLst/>
                <a:latin typeface="+mn-lt"/>
                <a:ea typeface="+mn-ea"/>
                <a:cs typeface="+mn-cs"/>
              </a:rPr>
              <a:t>“The problem with valuing the outcome is you start looking for shortcuts to get to the outcome. It’s like the opposite of talent. You end up hoping you’re just going to walk on the field and be great. And if you’re not great, you have no tools in your belt to deal with it.” -</a:t>
            </a:r>
            <a:r>
              <a:rPr lang="en-US" sz="1000" b="0" i="0" u="none" strike="noStrike" kern="1200" baseline="0" dirty="0" smtClean="0">
                <a:solidFill>
                  <a:schemeClr val="tx1"/>
                </a:solidFill>
                <a:effectLst/>
                <a:latin typeface="+mn-lt"/>
                <a:ea typeface="+mn-ea"/>
                <a:cs typeface="+mn-cs"/>
              </a:rPr>
              <a:t> Ruby Rogues podcast</a:t>
            </a:r>
            <a:endParaRPr lang="en-US" dirty="0"/>
          </a:p>
        </p:txBody>
      </p:sp>
    </p:spTree>
    <p:extLst>
      <p:ext uri="{BB962C8B-B14F-4D97-AF65-F5344CB8AC3E}">
        <p14:creationId xmlns:p14="http://schemas.microsoft.com/office/powerpoint/2010/main" val="1482332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0">
              <a:lnSpc>
                <a:spcPct val="115000"/>
              </a:lnSpc>
              <a:spcBef>
                <a:spcPts val="0"/>
              </a:spcBef>
              <a:spcAft>
                <a:spcPts val="1600"/>
              </a:spcAft>
              <a:buClr>
                <a:schemeClr val="dk2"/>
              </a:buClr>
              <a:buFont typeface="Lato"/>
              <a:buNone/>
            </a:pPr>
            <a:r>
              <a:rPr lang="en-US" sz="1000" i="1" dirty="0" smtClean="0">
                <a:solidFill>
                  <a:schemeClr val="dk2"/>
                </a:solidFill>
                <a:latin typeface="Lato"/>
                <a:ea typeface="Lato"/>
                <a:cs typeface="Lato"/>
                <a:sym typeface="Lato"/>
              </a:rPr>
              <a:t>Slow down</a:t>
            </a:r>
          </a:p>
          <a:p>
            <a:pPr marL="457200" lvl="0" indent="-228600">
              <a:lnSpc>
                <a:spcPct val="115000"/>
              </a:lnSpc>
              <a:spcBef>
                <a:spcPts val="0"/>
              </a:spcBef>
              <a:spcAft>
                <a:spcPts val="1600"/>
              </a:spcAft>
              <a:buClr>
                <a:schemeClr val="dk2"/>
              </a:buClr>
              <a:buFont typeface="Lato"/>
              <a:buChar char="-"/>
            </a:pPr>
            <a:r>
              <a:rPr lang="en" sz="1000" dirty="0" smtClean="0">
                <a:solidFill>
                  <a:schemeClr val="dk2"/>
                </a:solidFill>
                <a:latin typeface="Lato"/>
                <a:ea typeface="Lato"/>
                <a:cs typeface="Lato"/>
                <a:sym typeface="Lato"/>
              </a:rPr>
              <a:t>My </a:t>
            </a:r>
            <a:r>
              <a:rPr lang="en" sz="1000" dirty="0" err="1" smtClean="0">
                <a:solidFill>
                  <a:schemeClr val="dk2"/>
                </a:solidFill>
                <a:latin typeface="Lato"/>
                <a:ea typeface="Lato"/>
                <a:cs typeface="Lato"/>
                <a:sym typeface="Lato"/>
              </a:rPr>
              <a:t>lightbulb</a:t>
            </a:r>
            <a:r>
              <a:rPr lang="en" sz="1000" dirty="0" smtClean="0">
                <a:solidFill>
                  <a:schemeClr val="dk2"/>
                </a:solidFill>
                <a:latin typeface="Lato"/>
                <a:ea typeface="Lato"/>
                <a:cs typeface="Lato"/>
                <a:sym typeface="Lato"/>
              </a:rPr>
              <a:t> moments in learning JavaScript came from combining FCC with Jon </a:t>
            </a:r>
            <a:r>
              <a:rPr lang="en" sz="1000" dirty="0" err="1" smtClean="0">
                <a:solidFill>
                  <a:schemeClr val="dk2"/>
                </a:solidFill>
                <a:latin typeface="Lato"/>
                <a:ea typeface="Lato"/>
                <a:cs typeface="Lato"/>
                <a:sym typeface="Lato"/>
              </a:rPr>
              <a:t>Duckett’s</a:t>
            </a:r>
            <a:r>
              <a:rPr lang="en" sz="1000" dirty="0" smtClean="0">
                <a:solidFill>
                  <a:schemeClr val="dk2"/>
                </a:solidFill>
                <a:latin typeface="Lato"/>
                <a:ea typeface="Lato"/>
                <a:cs typeface="Lato"/>
                <a:sym typeface="Lato"/>
              </a:rPr>
              <a:t> ‘JavaScript &amp; jQuery’ book</a:t>
            </a:r>
            <a:endParaRPr lang="en-US" sz="1000" dirty="0" smtClean="0">
              <a:solidFill>
                <a:schemeClr val="dk2"/>
              </a:solidFill>
              <a:latin typeface="Lato"/>
              <a:ea typeface="Lato"/>
              <a:cs typeface="Lato"/>
              <a:sym typeface="Lato"/>
            </a:endParaRPr>
          </a:p>
          <a:p>
            <a:endParaRPr lang="en-US" dirty="0"/>
          </a:p>
        </p:txBody>
      </p:sp>
    </p:spTree>
    <p:extLst>
      <p:ext uri="{BB962C8B-B14F-4D97-AF65-F5344CB8AC3E}">
        <p14:creationId xmlns:p14="http://schemas.microsoft.com/office/powerpoint/2010/main" val="1053844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0">
              <a:lnSpc>
                <a:spcPct val="115000"/>
              </a:lnSpc>
              <a:spcBef>
                <a:spcPts val="0"/>
              </a:spcBef>
              <a:spcAft>
                <a:spcPts val="1600"/>
              </a:spcAft>
              <a:buClr>
                <a:schemeClr val="dk2"/>
              </a:buClr>
              <a:buFont typeface="Lato"/>
              <a:buNone/>
            </a:pPr>
            <a:r>
              <a:rPr lang="en-US" sz="1000" i="1" baseline="0" dirty="0" smtClean="0">
                <a:solidFill>
                  <a:schemeClr val="dk2"/>
                </a:solidFill>
                <a:latin typeface="Lato"/>
                <a:ea typeface="Lato"/>
                <a:cs typeface="Lato"/>
                <a:sym typeface="Lato"/>
              </a:rPr>
              <a:t>Slow down</a:t>
            </a:r>
          </a:p>
          <a:p>
            <a:pPr marL="457200" lvl="0" indent="-228600">
              <a:lnSpc>
                <a:spcPct val="115000"/>
              </a:lnSpc>
              <a:spcBef>
                <a:spcPts val="0"/>
              </a:spcBef>
              <a:spcAft>
                <a:spcPts val="1600"/>
              </a:spcAft>
              <a:buClr>
                <a:schemeClr val="dk2"/>
              </a:buClr>
              <a:buFont typeface="Lato"/>
              <a:buChar char="-"/>
            </a:pPr>
            <a:r>
              <a:rPr lang="en-US" sz="1000" baseline="0" dirty="0" smtClean="0">
                <a:solidFill>
                  <a:schemeClr val="dk2"/>
                </a:solidFill>
                <a:latin typeface="Lato"/>
                <a:ea typeface="Lato"/>
                <a:cs typeface="Lato"/>
                <a:sym typeface="Lato"/>
              </a:rPr>
              <a:t>Don’t be afraid to take a step back. Remember, 1-2 steps outside of your comfort zone. Not 5; not 3. This is for you to know and recognize what your limits are.</a:t>
            </a:r>
          </a:p>
          <a:p>
            <a:pPr marL="457200" lvl="0" indent="-228600">
              <a:lnSpc>
                <a:spcPct val="115000"/>
              </a:lnSpc>
              <a:spcBef>
                <a:spcPts val="0"/>
              </a:spcBef>
              <a:spcAft>
                <a:spcPts val="1600"/>
              </a:spcAft>
              <a:buClr>
                <a:schemeClr val="dk2"/>
              </a:buClr>
              <a:buFont typeface="Lato"/>
              <a:buChar char="-"/>
            </a:pPr>
            <a:r>
              <a:rPr lang="en-US" sz="1000" baseline="0" dirty="0" smtClean="0">
                <a:solidFill>
                  <a:schemeClr val="dk2"/>
                </a:solidFill>
                <a:latin typeface="Lato"/>
                <a:ea typeface="Lato"/>
                <a:cs typeface="Lato"/>
                <a:sym typeface="Lato"/>
              </a:rPr>
              <a:t>What workload makes you most effective?</a:t>
            </a:r>
            <a:endParaRPr lang="en-US" sz="1000" dirty="0" smtClean="0">
              <a:solidFill>
                <a:schemeClr val="dk2"/>
              </a:solidFill>
              <a:latin typeface="Lato"/>
              <a:ea typeface="Lato"/>
              <a:cs typeface="Lato"/>
              <a:sym typeface="Lato"/>
            </a:endParaRPr>
          </a:p>
        </p:txBody>
      </p:sp>
    </p:spTree>
    <p:extLst>
      <p:ext uri="{BB962C8B-B14F-4D97-AF65-F5344CB8AC3E}">
        <p14:creationId xmlns:p14="http://schemas.microsoft.com/office/powerpoint/2010/main" val="1393295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0">
              <a:lnSpc>
                <a:spcPct val="115000"/>
              </a:lnSpc>
              <a:spcBef>
                <a:spcPts val="0"/>
              </a:spcBef>
              <a:spcAft>
                <a:spcPts val="1600"/>
              </a:spcAft>
              <a:buClr>
                <a:schemeClr val="dk2"/>
              </a:buClr>
              <a:buFont typeface="Lato"/>
              <a:buNone/>
            </a:pPr>
            <a:r>
              <a:rPr lang="en-US" sz="1000" i="1" dirty="0" smtClean="0">
                <a:solidFill>
                  <a:schemeClr val="dk2"/>
                </a:solidFill>
                <a:latin typeface="Lato"/>
                <a:ea typeface="Lato"/>
                <a:cs typeface="Lato"/>
                <a:sym typeface="Lato"/>
              </a:rPr>
              <a:t>Slow down</a:t>
            </a:r>
          </a:p>
          <a:p>
            <a:pPr marL="457200" lvl="0" indent="-228600">
              <a:lnSpc>
                <a:spcPct val="115000"/>
              </a:lnSpc>
              <a:spcBef>
                <a:spcPts val="0"/>
              </a:spcBef>
              <a:spcAft>
                <a:spcPts val="1600"/>
              </a:spcAft>
              <a:buClr>
                <a:schemeClr val="dk2"/>
              </a:buClr>
              <a:buFont typeface="Lato"/>
              <a:buChar char="-"/>
            </a:pPr>
            <a:r>
              <a:rPr lang="en-US" sz="1000" dirty="0" smtClean="0">
                <a:solidFill>
                  <a:schemeClr val="dk2"/>
                </a:solidFill>
                <a:latin typeface="Lato"/>
                <a:ea typeface="Lato"/>
                <a:cs typeface="Lato"/>
                <a:sym typeface="Lato"/>
              </a:rPr>
              <a:t>I was fairly direction-less until Kevin challenged me to learn enough to charge $25/hour for freelance WordPress work.</a:t>
            </a:r>
            <a:r>
              <a:rPr lang="en-US" sz="1000" baseline="0" dirty="0" smtClean="0">
                <a:solidFill>
                  <a:schemeClr val="dk2"/>
                </a:solidFill>
                <a:latin typeface="Lato"/>
                <a:ea typeface="Lato"/>
                <a:cs typeface="Lato"/>
                <a:sym typeface="Lato"/>
              </a:rPr>
              <a:t> I never got there – I don’t want to get there – but it was the push I needed to hone in on specific skills, which prepared me for my job hunt that was only 6 months away, unbeknownst to me</a:t>
            </a:r>
            <a:endParaRPr lang="en-US" dirty="0"/>
          </a:p>
        </p:txBody>
      </p:sp>
    </p:spTree>
    <p:extLst>
      <p:ext uri="{BB962C8B-B14F-4D97-AF65-F5344CB8AC3E}">
        <p14:creationId xmlns:p14="http://schemas.microsoft.com/office/powerpoint/2010/main" val="1753925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400" i="1" baseline="0" dirty="0" smtClean="0">
                <a:solidFill>
                  <a:schemeClr val="dk2"/>
                </a:solidFill>
                <a:latin typeface="Lato"/>
                <a:ea typeface="Lato"/>
                <a:cs typeface="Lato"/>
                <a:sym typeface="Lato"/>
              </a:rPr>
              <a:t>Slow down</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solidFill>
                  <a:schemeClr val="dk2"/>
                </a:solidFill>
                <a:latin typeface="Lato"/>
                <a:ea typeface="Lato"/>
                <a:cs typeface="Lato"/>
                <a:sym typeface="Lato"/>
              </a:rPr>
              <a:t>Pick a thing, get good at it, and it will become your passion</a:t>
            </a:r>
            <a:endParaRPr lang="en" sz="1400" dirty="0" smtClean="0">
              <a:solidFill>
                <a:schemeClr val="dk2"/>
              </a:solidFill>
              <a:latin typeface="Lato"/>
              <a:ea typeface="Lato"/>
              <a:cs typeface="Lato"/>
              <a:sym typeface="Lato"/>
            </a:endParaRPr>
          </a:p>
          <a:p>
            <a:r>
              <a:rPr lang="en-US" dirty="0" smtClean="0"/>
              <a:t>Stop waffling over what’s the ‘best’</a:t>
            </a:r>
            <a:r>
              <a:rPr lang="en-US" baseline="0" dirty="0" smtClean="0"/>
              <a:t> language to learn, the ‘hottest’ framework to be using. PICK SOMETHING, then get really, really good at it.</a:t>
            </a:r>
            <a:endParaRPr lang="en-US" dirty="0"/>
          </a:p>
        </p:txBody>
      </p:sp>
    </p:spTree>
    <p:extLst>
      <p:ext uri="{BB962C8B-B14F-4D97-AF65-F5344CB8AC3E}">
        <p14:creationId xmlns:p14="http://schemas.microsoft.com/office/powerpoint/2010/main" val="1681030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smtClean="0"/>
              <a:t>Slow down</a:t>
            </a:r>
            <a:r>
              <a:rPr lang="en-US" dirty="0" smtClean="0"/>
              <a:t/>
            </a:r>
            <a:br>
              <a:rPr lang="en-US" dirty="0" smtClean="0"/>
            </a:br>
            <a:r>
              <a:rPr lang="en-US" dirty="0" smtClean="0"/>
              <a:t>NOPS: Notice it, Own it, Push into it, Stay with it</a:t>
            </a:r>
          </a:p>
          <a:p>
            <a:pPr fontAlgn="base"/>
            <a:r>
              <a:rPr lang="en-US" dirty="0" smtClean="0"/>
              <a:t>anytime you’re aware of discomfort while you’re learning something, notice it and own it</a:t>
            </a:r>
          </a:p>
          <a:p>
            <a:pPr fontAlgn="base"/>
            <a:r>
              <a:rPr lang="en-US" dirty="0" smtClean="0"/>
              <a:t>Push into it: if you can’t wrap your head around X, sit down and write that line of code until you get comfortable with it</a:t>
            </a:r>
          </a:p>
          <a:p>
            <a:endParaRPr lang="en-US" dirty="0"/>
          </a:p>
        </p:txBody>
      </p:sp>
    </p:spTree>
    <p:extLst>
      <p:ext uri="{BB962C8B-B14F-4D97-AF65-F5344CB8AC3E}">
        <p14:creationId xmlns:p14="http://schemas.microsoft.com/office/powerpoint/2010/main" val="172522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i="1" dirty="0" smtClean="0"/>
              <a:t>Slow</a:t>
            </a:r>
            <a:r>
              <a:rPr lang="en-US" i="1" baseline="0" dirty="0" smtClean="0"/>
              <a:t> down</a:t>
            </a:r>
            <a:endParaRPr i="1" dirty="0"/>
          </a:p>
        </p:txBody>
      </p:sp>
    </p:spTree>
    <p:extLst>
      <p:ext uri="{BB962C8B-B14F-4D97-AF65-F5344CB8AC3E}">
        <p14:creationId xmlns:p14="http://schemas.microsoft.com/office/powerpoint/2010/main" val="246729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0" rtl="0">
              <a:spcBef>
                <a:spcPts val="0"/>
              </a:spcBef>
              <a:buNone/>
            </a:pPr>
            <a:r>
              <a:rPr lang="en-US" i="1" dirty="0" smtClean="0"/>
              <a:t>Slow down</a:t>
            </a:r>
          </a:p>
          <a:p>
            <a:pPr marL="457200" lvl="0" indent="-228600" rtl="0">
              <a:spcBef>
                <a:spcPts val="0"/>
              </a:spcBef>
              <a:buChar char="-"/>
            </a:pPr>
            <a:r>
              <a:rPr lang="en-US" dirty="0" smtClean="0"/>
              <a:t>How I found VHT</a:t>
            </a:r>
          </a:p>
          <a:p>
            <a:pPr marL="914400" lvl="1" indent="-228600" rtl="0">
              <a:spcBef>
                <a:spcPts val="0"/>
              </a:spcBef>
              <a:buChar char="-"/>
            </a:pPr>
            <a:r>
              <a:rPr lang="en-US" dirty="0" smtClean="0"/>
              <a:t>T</a:t>
            </a:r>
            <a:r>
              <a:rPr lang="en" dirty="0" smtClean="0"/>
              <a:t>hey </a:t>
            </a:r>
            <a:r>
              <a:rPr lang="en" dirty="0"/>
              <a:t>hired people from the Guild</a:t>
            </a:r>
          </a:p>
          <a:p>
            <a:pPr marL="914400" lvl="1" indent="-228600" rtl="0">
              <a:spcBef>
                <a:spcPts val="0"/>
              </a:spcBef>
              <a:buChar char="-"/>
            </a:pPr>
            <a:r>
              <a:rPr lang="en-US" dirty="0" smtClean="0"/>
              <a:t>K</a:t>
            </a:r>
            <a:r>
              <a:rPr lang="en" dirty="0" smtClean="0"/>
              <a:t>n</a:t>
            </a:r>
            <a:r>
              <a:rPr lang="en-US" dirty="0" smtClean="0"/>
              <a:t>e</a:t>
            </a:r>
            <a:r>
              <a:rPr lang="en" dirty="0" smtClean="0"/>
              <a:t>w </a:t>
            </a:r>
            <a:r>
              <a:rPr lang="en" dirty="0"/>
              <a:t>Heather </a:t>
            </a:r>
            <a:r>
              <a:rPr lang="en" dirty="0" smtClean="0"/>
              <a:t>through </a:t>
            </a:r>
            <a:r>
              <a:rPr lang="en" dirty="0" err="1"/>
              <a:t>AWiT</a:t>
            </a:r>
            <a:r>
              <a:rPr lang="en" dirty="0"/>
              <a:t>, </a:t>
            </a:r>
            <a:r>
              <a:rPr lang="en" dirty="0" smtClean="0"/>
              <a:t>other </a:t>
            </a:r>
            <a:r>
              <a:rPr lang="en" dirty="0"/>
              <a:t>VHT employees at other </a:t>
            </a:r>
            <a:r>
              <a:rPr lang="en" dirty="0" err="1" smtClean="0"/>
              <a:t>meetups</a:t>
            </a:r>
            <a:endParaRPr lang="en" dirty="0"/>
          </a:p>
          <a:p>
            <a:pPr marL="914400" lvl="1" indent="-228600" rtl="0">
              <a:spcBef>
                <a:spcPts val="0"/>
              </a:spcBef>
              <a:buChar char="-"/>
            </a:pPr>
            <a:r>
              <a:rPr lang="en" dirty="0"/>
              <a:t>They were invested in the </a:t>
            </a:r>
            <a:r>
              <a:rPr lang="en" dirty="0" err="1" smtClean="0"/>
              <a:t>communit</a:t>
            </a:r>
            <a:r>
              <a:rPr lang="en-US" dirty="0" smtClean="0"/>
              <a:t>y</a:t>
            </a:r>
            <a:r>
              <a:rPr lang="en-US" baseline="0" dirty="0" smtClean="0"/>
              <a:t> – </a:t>
            </a:r>
            <a:r>
              <a:rPr lang="en-US" baseline="0" dirty="0" err="1" smtClean="0"/>
              <a:t>AWiT</a:t>
            </a:r>
            <a:r>
              <a:rPr lang="en-US" baseline="0" dirty="0" smtClean="0"/>
              <a:t> &amp; ACC</a:t>
            </a:r>
            <a:endParaRPr lang="en-US" dirty="0" smtClean="0"/>
          </a:p>
          <a:p>
            <a:pPr marL="914400" lvl="1" indent="-228600" rtl="0">
              <a:spcBef>
                <a:spcPts val="0"/>
              </a:spcBef>
              <a:buChar char="-"/>
            </a:pPr>
            <a:r>
              <a:rPr lang="en-US" dirty="0" smtClean="0"/>
              <a:t>Look for companies, not jobs</a:t>
            </a:r>
            <a:endParaRPr lang="en" dirty="0"/>
          </a:p>
          <a:p>
            <a:pPr marL="457200" lvl="0" indent="-228600" rtl="0">
              <a:spcBef>
                <a:spcPts val="0"/>
              </a:spcBef>
              <a:buChar char="-"/>
            </a:pPr>
            <a:r>
              <a:rPr lang="en-US" dirty="0" smtClean="0"/>
              <a:t>Interviewing</a:t>
            </a:r>
          </a:p>
          <a:p>
            <a:pPr marL="914400" lvl="1" indent="-228600" rtl="0">
              <a:spcBef>
                <a:spcPts val="0"/>
              </a:spcBef>
              <a:buChar char="-"/>
            </a:pPr>
            <a:r>
              <a:rPr lang="en-US" dirty="0" smtClean="0"/>
              <a:t>I don’t get nervous for interviews. I was </a:t>
            </a:r>
            <a:r>
              <a:rPr lang="en-US" dirty="0" err="1" smtClean="0"/>
              <a:t>hellanervous</a:t>
            </a:r>
            <a:r>
              <a:rPr lang="en-US" dirty="0" smtClean="0"/>
              <a:t> for VHT’s interview.</a:t>
            </a:r>
            <a:r>
              <a:rPr lang="en-US" baseline="0" dirty="0" smtClean="0"/>
              <a:t> I WANTED this, &amp;I didn’t believe I was knowledgeable enough</a:t>
            </a:r>
            <a:endParaRPr lang="en-US" dirty="0" smtClean="0"/>
          </a:p>
          <a:p>
            <a:pPr marL="914400" lvl="1" indent="-228600" rtl="0">
              <a:spcBef>
                <a:spcPts val="0"/>
              </a:spcBef>
              <a:buChar char="-"/>
            </a:pPr>
            <a:r>
              <a:rPr lang="en-US" dirty="0" smtClean="0"/>
              <a:t>Live</a:t>
            </a:r>
            <a:r>
              <a:rPr lang="en-US" baseline="0" dirty="0" smtClean="0"/>
              <a:t> coding is </a:t>
            </a:r>
            <a:r>
              <a:rPr lang="en-US" baseline="0" dirty="0" err="1" smtClean="0"/>
              <a:t>nervewracking</a:t>
            </a:r>
            <a:r>
              <a:rPr lang="en-US" baseline="0" dirty="0" smtClean="0"/>
              <a:t>. The only way around this is practice.</a:t>
            </a:r>
          </a:p>
          <a:p>
            <a:pPr marL="914400" lvl="1" indent="-228600" rtl="0">
              <a:spcBef>
                <a:spcPts val="0"/>
              </a:spcBef>
              <a:buChar char="-"/>
            </a:pPr>
            <a:r>
              <a:rPr lang="en-US" baseline="0" dirty="0" smtClean="0"/>
              <a:t>Remember, it’s about how you think and reason through the problem more than the solution you create. (related to: don’t get caught up on knowing the ”right” answer)</a:t>
            </a:r>
          </a:p>
          <a:p>
            <a:pPr marL="914400" lvl="1" indent="-228600" rtl="0">
              <a:spcBef>
                <a:spcPts val="0"/>
              </a:spcBef>
              <a:buChar char="-"/>
            </a:pPr>
            <a:r>
              <a:rPr lang="en-US" baseline="0" dirty="0" smtClean="0"/>
              <a:t>“</a:t>
            </a:r>
            <a:r>
              <a:rPr lang="en-US" sz="1100" kern="1200" dirty="0" smtClean="0">
                <a:solidFill>
                  <a:schemeClr val="tx1"/>
                </a:solidFill>
                <a:latin typeface="+mn-lt"/>
                <a:ea typeface="+mn-ea"/>
                <a:cs typeface="+mn-cs"/>
              </a:rPr>
              <a:t>It is much easier to change a candidate's coding practices than their thought process or ability to solve complex problems.” - Jeff</a:t>
            </a:r>
            <a:endParaRPr lang="en-US" baseline="0" dirty="0" smtClean="0"/>
          </a:p>
        </p:txBody>
      </p:sp>
    </p:spTree>
    <p:extLst>
      <p:ext uri="{BB962C8B-B14F-4D97-AF65-F5344CB8AC3E}">
        <p14:creationId xmlns:p14="http://schemas.microsoft.com/office/powerpoint/2010/main" val="1539030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0" rtl="0">
              <a:spcBef>
                <a:spcPts val="0"/>
              </a:spcBef>
              <a:buNone/>
            </a:pPr>
            <a:r>
              <a:rPr lang="en-US" i="1" dirty="0" smtClean="0"/>
              <a:t>Slow down</a:t>
            </a:r>
          </a:p>
          <a:p>
            <a:pPr marL="457200" lvl="0" indent="-228600" rtl="0">
              <a:spcBef>
                <a:spcPts val="0"/>
              </a:spcBef>
              <a:buChar char="-"/>
            </a:pPr>
            <a:r>
              <a:rPr lang="en" dirty="0" smtClean="0"/>
              <a:t>Dealing with the feeling that you’re lucky to have a job as a beginner.</a:t>
            </a:r>
            <a:r>
              <a:rPr lang="en-US" dirty="0" smtClean="0"/>
              <a:t> Push past that.</a:t>
            </a:r>
            <a:r>
              <a:rPr lang="en-US" baseline="0" dirty="0" smtClean="0"/>
              <a:t> They want to hire you! They’re not lying!</a:t>
            </a:r>
          </a:p>
          <a:p>
            <a:pPr marL="914400" lvl="1" indent="-228600" rtl="0">
              <a:spcBef>
                <a:spcPts val="0"/>
              </a:spcBef>
              <a:buChar char="-"/>
            </a:pPr>
            <a:endParaRPr lang="en-US" dirty="0" smtClean="0"/>
          </a:p>
        </p:txBody>
      </p:sp>
    </p:spTree>
    <p:extLst>
      <p:ext uri="{BB962C8B-B14F-4D97-AF65-F5344CB8AC3E}">
        <p14:creationId xmlns:p14="http://schemas.microsoft.com/office/powerpoint/2010/main" val="1110031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i="1" baseline="0" dirty="0" smtClean="0"/>
              <a:t>Slow down</a:t>
            </a:r>
          </a:p>
          <a:p>
            <a:pPr lvl="0">
              <a:spcBef>
                <a:spcPts val="0"/>
              </a:spcBef>
              <a:buNone/>
            </a:pPr>
            <a:r>
              <a:rPr lang="en-US" baseline="0" dirty="0" smtClean="0"/>
              <a:t>Rather than asking “What do I do,” I try to ask “I’m having this problem, these are the ways I can think of that might solve it. How do I got about finding the information I need to tackle this?”</a:t>
            </a:r>
            <a:endParaRPr dirty="0"/>
          </a:p>
        </p:txBody>
      </p:sp>
    </p:spTree>
    <p:extLst>
      <p:ext uri="{BB962C8B-B14F-4D97-AF65-F5344CB8AC3E}">
        <p14:creationId xmlns:p14="http://schemas.microsoft.com/office/powerpoint/2010/main" val="270049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FCC (newbie) developer survey: 57% have never attended an in-person coding</a:t>
            </a:r>
            <a:r>
              <a:rPr lang="en-US" baseline="0" dirty="0" smtClean="0"/>
              <a:t> event (aka </a:t>
            </a:r>
            <a:r>
              <a:rPr lang="en-US" baseline="0" dirty="0" err="1" smtClean="0"/>
              <a:t>meetup</a:t>
            </a:r>
            <a:r>
              <a:rPr lang="en-US" baseline="0" dirty="0" smtClean="0"/>
              <a:t>, </a:t>
            </a:r>
            <a:r>
              <a:rPr lang="en-US" baseline="0" dirty="0" err="1" smtClean="0"/>
              <a:t>RailsBridge</a:t>
            </a:r>
            <a:r>
              <a:rPr lang="en-US" baseline="0" dirty="0" smtClean="0"/>
              <a:t>, </a:t>
            </a:r>
            <a:r>
              <a:rPr lang="en-US" baseline="0" dirty="0" err="1" smtClean="0"/>
              <a:t>etc</a:t>
            </a:r>
            <a:r>
              <a:rPr lang="en-US" baseline="0" dirty="0" smtClean="0"/>
              <a:t>)</a:t>
            </a:r>
            <a:endParaRPr lang="en-US" dirty="0"/>
          </a:p>
        </p:txBody>
      </p:sp>
    </p:spTree>
    <p:extLst>
      <p:ext uri="{BB962C8B-B14F-4D97-AF65-F5344CB8AC3E}">
        <p14:creationId xmlns:p14="http://schemas.microsoft.com/office/powerpoint/2010/main" val="2001247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2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i="1" baseline="0" dirty="0" smtClean="0"/>
              <a:t>Slow down</a:t>
            </a:r>
          </a:p>
          <a:p>
            <a:pPr lvl="0">
              <a:spcBef>
                <a:spcPts val="0"/>
              </a:spcBef>
              <a:buNone/>
            </a:pPr>
            <a:r>
              <a:rPr lang="en-US" baseline="0" dirty="0" smtClean="0"/>
              <a:t>No matter your background, you have transferrable skills</a:t>
            </a:r>
            <a:endParaRPr dirty="0"/>
          </a:p>
        </p:txBody>
      </p:sp>
    </p:spTree>
    <p:extLst>
      <p:ext uri="{BB962C8B-B14F-4D97-AF65-F5344CB8AC3E}">
        <p14:creationId xmlns:p14="http://schemas.microsoft.com/office/powerpoint/2010/main" val="118191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i="1" dirty="0" smtClean="0"/>
              <a:t>Slow</a:t>
            </a:r>
            <a:r>
              <a:rPr lang="en-US" i="1" baseline="0" dirty="0" smtClean="0"/>
              <a:t> down</a:t>
            </a:r>
            <a:endParaRPr lang="en-US" i="1" dirty="0" smtClean="0"/>
          </a:p>
          <a:p>
            <a:pPr lvl="0">
              <a:spcBef>
                <a:spcPts val="0"/>
              </a:spcBef>
              <a:buNone/>
            </a:pPr>
            <a:r>
              <a:rPr lang="en-US" dirty="0" smtClean="0"/>
              <a:t>Dichotomy – “am I smart enough?” + fear of being found out | versus</a:t>
            </a:r>
            <a:r>
              <a:rPr lang="en-US" baseline="0" dirty="0" smtClean="0"/>
              <a:t> |</a:t>
            </a:r>
            <a:r>
              <a:rPr lang="en-US" dirty="0" smtClean="0"/>
              <a:t> I know I am intelligent and </a:t>
            </a:r>
            <a:r>
              <a:rPr lang="en-US" dirty="0" err="1" smtClean="0"/>
              <a:t>flippin</a:t>
            </a:r>
            <a:r>
              <a:rPr lang="en-US" dirty="0" smtClean="0"/>
              <a:t>’ awesome</a:t>
            </a:r>
            <a:endParaRPr dirty="0"/>
          </a:p>
        </p:txBody>
      </p:sp>
    </p:spTree>
    <p:extLst>
      <p:ext uri="{BB962C8B-B14F-4D97-AF65-F5344CB8AC3E}">
        <p14:creationId xmlns:p14="http://schemas.microsoft.com/office/powerpoint/2010/main" val="213904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dirty="0" err="1" smtClean="0"/>
              <a:t>Recogniz</a:t>
            </a:r>
            <a:r>
              <a:rPr lang="en-US" dirty="0" smtClean="0"/>
              <a:t>e</a:t>
            </a:r>
            <a:r>
              <a:rPr lang="en" dirty="0" smtClean="0"/>
              <a:t> it</a:t>
            </a:r>
            <a:endParaRPr lang="en-US" dirty="0" smtClean="0"/>
          </a:p>
          <a:p>
            <a:pPr marL="457200" lvl="0" indent="-228600" rtl="0">
              <a:spcBef>
                <a:spcPts val="0"/>
              </a:spcBef>
              <a:buChar char="-"/>
            </a:pPr>
            <a:r>
              <a:rPr lang="en" dirty="0" err="1" smtClean="0"/>
              <a:t>Embrac</a:t>
            </a:r>
            <a:r>
              <a:rPr lang="en-US" dirty="0" smtClean="0"/>
              <a:t>e</a:t>
            </a:r>
            <a:r>
              <a:rPr lang="en" dirty="0" smtClean="0"/>
              <a:t> it</a:t>
            </a:r>
            <a:endParaRPr lang="en-US" dirty="0" smtClean="0"/>
          </a:p>
          <a:p>
            <a:pPr marL="457200" lvl="0" indent="-228600" rtl="0">
              <a:spcBef>
                <a:spcPts val="0"/>
              </a:spcBef>
              <a:buChar char="-"/>
            </a:pPr>
            <a:r>
              <a:rPr lang="en" dirty="0" err="1" smtClean="0"/>
              <a:t>Fac</a:t>
            </a:r>
            <a:r>
              <a:rPr lang="en-US" dirty="0" smtClean="0"/>
              <a:t>e</a:t>
            </a:r>
            <a:r>
              <a:rPr lang="en" dirty="0" smtClean="0"/>
              <a:t> it</a:t>
            </a:r>
            <a:endParaRPr lang="en-US" dirty="0" smtClean="0"/>
          </a:p>
        </p:txBody>
      </p:sp>
    </p:spTree>
    <p:extLst>
      <p:ext uri="{BB962C8B-B14F-4D97-AF65-F5344CB8AC3E}">
        <p14:creationId xmlns:p14="http://schemas.microsoft.com/office/powerpoint/2010/main" val="212531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0" rtl="0">
              <a:spcBef>
                <a:spcPts val="0"/>
              </a:spcBef>
              <a:buNone/>
            </a:pPr>
            <a:r>
              <a:rPr lang="en-US" i="1" dirty="0" smtClean="0"/>
              <a:t>Slow down</a:t>
            </a:r>
          </a:p>
          <a:p>
            <a:pPr marL="457200" lvl="0" indent="-228600" rtl="0">
              <a:spcBef>
                <a:spcPts val="0"/>
              </a:spcBef>
              <a:buChar char="-"/>
            </a:pPr>
            <a:r>
              <a:rPr lang="en-US" dirty="0" smtClean="0"/>
              <a:t>Example of my first ACC </a:t>
            </a:r>
            <a:r>
              <a:rPr lang="en-US" dirty="0" err="1" smtClean="0"/>
              <a:t>meetup</a:t>
            </a:r>
            <a:r>
              <a:rPr lang="en-US" dirty="0" smtClean="0"/>
              <a:t>.</a:t>
            </a:r>
            <a:endParaRPr lang="en-US" baseline="0" dirty="0" smtClean="0"/>
          </a:p>
          <a:p>
            <a:pPr marL="457200" lvl="0" indent="-228600" rtl="0">
              <a:spcBef>
                <a:spcPts val="0"/>
              </a:spcBef>
              <a:buChar char="-"/>
            </a:pPr>
            <a:r>
              <a:rPr lang="en-US" baseline="0" dirty="0" smtClean="0"/>
              <a:t>If you run events like that and you notice a new person, reach out after the event. Especially if they have the deer-in-headlights look!</a:t>
            </a:r>
          </a:p>
          <a:p>
            <a:pPr marL="457200" lvl="0" indent="-228600" rtl="0">
              <a:spcBef>
                <a:spcPts val="0"/>
              </a:spcBef>
              <a:buChar char="-"/>
            </a:pPr>
            <a:r>
              <a:rPr lang="en-US" dirty="0" smtClean="0"/>
              <a:t>What s</a:t>
            </a:r>
            <a:r>
              <a:rPr lang="en" dirty="0" err="1" smtClean="0"/>
              <a:t>ituations</a:t>
            </a:r>
            <a:r>
              <a:rPr lang="en" dirty="0" smtClean="0"/>
              <a:t> scare you</a:t>
            </a:r>
            <a:r>
              <a:rPr lang="en-US" dirty="0" smtClean="0"/>
              <a:t>?</a:t>
            </a:r>
            <a:r>
              <a:rPr lang="en-US" baseline="0" dirty="0" smtClean="0"/>
              <a:t> Are you </a:t>
            </a:r>
            <a:r>
              <a:rPr lang="en" dirty="0" smtClean="0"/>
              <a:t>“scared of getting found out”</a:t>
            </a:r>
            <a:r>
              <a:rPr lang="en-US" dirty="0" smtClean="0"/>
              <a:t>? Worried you won’t be able to keep up? Believe</a:t>
            </a:r>
            <a:r>
              <a:rPr lang="en-US" baseline="0" dirty="0" smtClean="0"/>
              <a:t> you don</a:t>
            </a:r>
            <a:r>
              <a:rPr lang="fr-FR" baseline="0" dirty="0" smtClean="0"/>
              <a:t>’</a:t>
            </a:r>
            <a:r>
              <a:rPr lang="en-US" baseline="0" dirty="0" smtClean="0"/>
              <a:t>t know enough to learn something?</a:t>
            </a:r>
            <a:endParaRPr lang="en-US" dirty="0" smtClean="0"/>
          </a:p>
          <a:p>
            <a:pPr marL="457200" lvl="0" indent="-228600" rtl="0">
              <a:spcBef>
                <a:spcPts val="0"/>
              </a:spcBef>
              <a:buChar char="-"/>
            </a:pPr>
            <a:r>
              <a:rPr lang="en-US" dirty="0" smtClean="0"/>
              <a:t>Why do you have that fear? What causes</a:t>
            </a:r>
            <a:r>
              <a:rPr lang="en-US" baseline="0" dirty="0" smtClean="0"/>
              <a:t> it, and what can you do to recognize the fallacies in it?</a:t>
            </a:r>
            <a:endParaRPr lang="en-US" dirty="0" smtClean="0"/>
          </a:p>
        </p:txBody>
      </p:sp>
    </p:spTree>
    <p:extLst>
      <p:ext uri="{BB962C8B-B14F-4D97-AF65-F5344CB8AC3E}">
        <p14:creationId xmlns:p14="http://schemas.microsoft.com/office/powerpoint/2010/main" val="258197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0" rtl="0">
              <a:spcBef>
                <a:spcPts val="0"/>
              </a:spcBef>
              <a:buNone/>
            </a:pPr>
            <a:r>
              <a:rPr lang="en-US" i="1" dirty="0" smtClean="0"/>
              <a:t>Slow down</a:t>
            </a:r>
          </a:p>
          <a:p>
            <a:pPr marL="457200" lvl="0" indent="-228600" rtl="0">
              <a:spcBef>
                <a:spcPts val="0"/>
              </a:spcBef>
              <a:buChar char="-"/>
            </a:pPr>
            <a:r>
              <a:rPr lang="en" dirty="0" smtClean="0"/>
              <a:t>Code Newbies &amp; </a:t>
            </a:r>
            <a:r>
              <a:rPr lang="en" dirty="0" err="1" smtClean="0"/>
              <a:t>FreeCodeCamp</a:t>
            </a:r>
            <a:r>
              <a:rPr lang="en-US" dirty="0" smtClean="0"/>
              <a:t> – very open and welcoming for Q&amp;A</a:t>
            </a:r>
          </a:p>
          <a:p>
            <a:pPr marL="914400" lvl="1" indent="-228600" rtl="0">
              <a:spcBef>
                <a:spcPts val="0"/>
              </a:spcBef>
              <a:buChar char="-"/>
            </a:pPr>
            <a:r>
              <a:rPr lang="en-US" dirty="0" smtClean="0"/>
              <a:t>Explain what they are</a:t>
            </a:r>
            <a:endParaRPr lang="en" dirty="0" smtClean="0"/>
          </a:p>
          <a:p>
            <a:pPr marL="457200" lvl="0" indent="-228600" rtl="0">
              <a:spcBef>
                <a:spcPts val="0"/>
              </a:spcBef>
              <a:buChar char="-"/>
            </a:pPr>
            <a:r>
              <a:rPr lang="en-US" dirty="0" smtClean="0"/>
              <a:t>Right answers</a:t>
            </a:r>
            <a:r>
              <a:rPr lang="en-US" baseline="0" dirty="0" smtClean="0"/>
              <a:t> – Jerry and Brian katas – explain what katas are</a:t>
            </a:r>
          </a:p>
          <a:p>
            <a:pPr marL="457200" lvl="0" indent="-228600" rtl="0">
              <a:spcBef>
                <a:spcPts val="0"/>
              </a:spcBef>
              <a:buChar char="-"/>
            </a:pPr>
            <a:r>
              <a:rPr lang="en-US" baseline="0" dirty="0" smtClean="0"/>
              <a:t>Improving: </a:t>
            </a:r>
            <a:r>
              <a:rPr lang="en-US" sz="1100" kern="1200" dirty="0" smtClean="0">
                <a:solidFill>
                  <a:schemeClr val="tx1"/>
                </a:solidFill>
                <a:latin typeface="+mn-lt"/>
                <a:ea typeface="+mn-ea"/>
                <a:cs typeface="+mn-cs"/>
              </a:rPr>
              <a:t>you should be able to recognize cod</a:t>
            </a:r>
            <a:r>
              <a:rPr lang="en-US" sz="1100" kern="1200" baseline="0" dirty="0" smtClean="0">
                <a:solidFill>
                  <a:schemeClr val="tx1"/>
                </a:solidFill>
                <a:latin typeface="+mn-lt"/>
                <a:ea typeface="+mn-ea"/>
                <a:cs typeface="+mn-cs"/>
              </a:rPr>
              <a:t>e you wrote months or years ago is bad, compared to what you know now. </a:t>
            </a:r>
            <a:r>
              <a:rPr lang="en-US" sz="1100" kern="1200" dirty="0" smtClean="0">
                <a:solidFill>
                  <a:schemeClr val="tx1"/>
                </a:solidFill>
                <a:latin typeface="+mn-lt"/>
                <a:ea typeface="+mn-ea"/>
                <a:cs typeface="+mn-cs"/>
              </a:rPr>
              <a:t>“If you are improving, you are doing fine and don't let anyone tell you otherwise.” - Jeff</a:t>
            </a:r>
            <a:endParaRPr lang="en" dirty="0" smtClean="0"/>
          </a:p>
        </p:txBody>
      </p:sp>
    </p:spTree>
    <p:extLst>
      <p:ext uri="{BB962C8B-B14F-4D97-AF65-F5344CB8AC3E}">
        <p14:creationId xmlns:p14="http://schemas.microsoft.com/office/powerpoint/2010/main" val="140100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US" sz="1100" b="0" i="1" u="none" strike="noStrike" kern="1200" dirty="0" smtClean="0">
                <a:solidFill>
                  <a:schemeClr val="tx1"/>
                </a:solidFill>
                <a:effectLst/>
                <a:latin typeface="+mn-lt"/>
                <a:ea typeface="+mn-ea"/>
                <a:cs typeface="+mn-cs"/>
              </a:rPr>
              <a:t>Slow down</a:t>
            </a:r>
          </a:p>
          <a:p>
            <a:pPr marL="457200" marR="0" lvl="0" indent="-228600" algn="l" defTabSz="914400" rtl="0" eaLnBrk="1" fontAlgn="auto" latinLnBrk="0" hangingPunct="1">
              <a:lnSpc>
                <a:spcPct val="100000"/>
              </a:lnSpc>
              <a:spcBef>
                <a:spcPts val="0"/>
              </a:spcBef>
              <a:spcAft>
                <a:spcPts val="0"/>
              </a:spcAft>
              <a:buClrTx/>
              <a:buSzTx/>
              <a:buFontTx/>
              <a:buChar char="-"/>
              <a:tabLst/>
              <a:defRPr/>
            </a:pPr>
            <a:r>
              <a:rPr lang="en-US" sz="1100" b="0" i="0" u="none" strike="noStrike" kern="1200" dirty="0" smtClean="0">
                <a:solidFill>
                  <a:schemeClr val="tx1"/>
                </a:solidFill>
                <a:effectLst/>
                <a:latin typeface="+mn-lt"/>
                <a:ea typeface="+mn-ea"/>
                <a:cs typeface="+mn-cs"/>
              </a:rPr>
              <a:t>“If you stay in your comfort zone, you don’t learn, because you’re not stretching.” - Katrina Owen, Ruby Rogues</a:t>
            </a:r>
            <a:endParaRPr lang="en-US" dirty="0" smtClean="0"/>
          </a:p>
          <a:p>
            <a:pPr marL="457200" lvl="0" indent="-228600" rtl="0">
              <a:spcBef>
                <a:spcPts val="0"/>
              </a:spcBef>
              <a:buChar char="-"/>
            </a:pPr>
            <a:r>
              <a:rPr lang="en-US" dirty="0" smtClean="0"/>
              <a:t>Volunteered for</a:t>
            </a:r>
            <a:r>
              <a:rPr lang="en-US" baseline="0" dirty="0" smtClean="0"/>
              <a:t> </a:t>
            </a:r>
            <a:r>
              <a:rPr lang="en-US" baseline="0" dirty="0" err="1" smtClean="0"/>
              <a:t>awit</a:t>
            </a:r>
            <a:r>
              <a:rPr lang="en-US" baseline="0" dirty="0" smtClean="0"/>
              <a:t> talks of growing hardness levels, then </a:t>
            </a:r>
            <a:r>
              <a:rPr lang="en-US" dirty="0" smtClean="0"/>
              <a:t>I opened my mouth and volunteered for a thing</a:t>
            </a:r>
            <a:r>
              <a:rPr lang="en-US" baseline="0" dirty="0" smtClean="0"/>
              <a:t> at the </a:t>
            </a:r>
            <a:r>
              <a:rPr lang="en-US" baseline="0" dirty="0" err="1" smtClean="0"/>
              <a:t>ClePy</a:t>
            </a:r>
            <a:r>
              <a:rPr lang="en-US" baseline="0" dirty="0" smtClean="0"/>
              <a:t> </a:t>
            </a:r>
            <a:r>
              <a:rPr lang="en-US" baseline="0" dirty="0" err="1" smtClean="0"/>
              <a:t>meetup</a:t>
            </a:r>
            <a:endParaRPr lang="en-US" baseline="0" dirty="0" smtClean="0"/>
          </a:p>
          <a:p>
            <a:pPr marL="457200" marR="0" lvl="0" indent="-228600" algn="l" defTabSz="914400" rtl="0" eaLnBrk="1" fontAlgn="auto" latinLnBrk="0" hangingPunct="1">
              <a:lnSpc>
                <a:spcPct val="100000"/>
              </a:lnSpc>
              <a:spcBef>
                <a:spcPts val="0"/>
              </a:spcBef>
              <a:spcAft>
                <a:spcPts val="0"/>
              </a:spcAft>
              <a:buClrTx/>
              <a:buSzTx/>
              <a:buFontTx/>
              <a:buChar char="-"/>
              <a:tabLst/>
              <a:defRPr/>
            </a:pPr>
            <a:r>
              <a:rPr lang="en-US" sz="1100" b="0" i="0" u="none" strike="noStrike" kern="1200" dirty="0" smtClean="0">
                <a:solidFill>
                  <a:schemeClr val="tx1"/>
                </a:solidFill>
                <a:effectLst/>
                <a:latin typeface="+mn-lt"/>
                <a:ea typeface="+mn-ea"/>
                <a:cs typeface="+mn-cs"/>
              </a:rPr>
              <a:t>You want the sweet spot between comfort and the ‘stress zone’</a:t>
            </a:r>
            <a:endParaRPr lang="en-US" baseline="0" dirty="0" smtClean="0"/>
          </a:p>
          <a:p>
            <a:pPr marL="457200" lvl="0" indent="-228600" rtl="0">
              <a:spcBef>
                <a:spcPts val="0"/>
              </a:spcBef>
              <a:buChar char="-"/>
            </a:pPr>
            <a:r>
              <a:rPr lang="en-US" baseline="0" dirty="0" smtClean="0"/>
              <a:t>What is your level of “facing it”?</a:t>
            </a:r>
          </a:p>
          <a:p>
            <a:pPr marL="914400" lvl="1" indent="-228600" rtl="0">
              <a:spcBef>
                <a:spcPts val="0"/>
              </a:spcBef>
              <a:buChar char="-"/>
            </a:pPr>
            <a:r>
              <a:rPr lang="en-US" baseline="0" dirty="0" smtClean="0"/>
              <a:t>Showing up to a </a:t>
            </a:r>
            <a:r>
              <a:rPr lang="en-US" baseline="0" dirty="0" err="1" smtClean="0"/>
              <a:t>meetup</a:t>
            </a:r>
            <a:r>
              <a:rPr lang="en-US" baseline="0" dirty="0" smtClean="0"/>
              <a:t>?</a:t>
            </a:r>
          </a:p>
          <a:p>
            <a:pPr marL="914400" lvl="1" indent="-228600" rtl="0">
              <a:spcBef>
                <a:spcPts val="0"/>
              </a:spcBef>
              <a:buChar char="-"/>
            </a:pPr>
            <a:r>
              <a:rPr lang="en-US" baseline="0" dirty="0" smtClean="0"/>
              <a:t>Giving a talk?</a:t>
            </a:r>
          </a:p>
          <a:p>
            <a:pPr marL="914400" lvl="1" indent="-228600" rtl="0">
              <a:spcBef>
                <a:spcPts val="0"/>
              </a:spcBef>
              <a:buChar char="-"/>
            </a:pPr>
            <a:r>
              <a:rPr lang="en-US" baseline="0" dirty="0" smtClean="0"/>
              <a:t>Asking for help?</a:t>
            </a:r>
          </a:p>
          <a:p>
            <a:pPr marL="914400" lvl="1" indent="-228600" rtl="0">
              <a:spcBef>
                <a:spcPts val="0"/>
              </a:spcBef>
              <a:buChar char="-"/>
            </a:pPr>
            <a:r>
              <a:rPr lang="en-US" baseline="0" dirty="0" smtClean="0"/>
              <a:t>Offering help?</a:t>
            </a:r>
          </a:p>
          <a:p>
            <a:pPr marL="914400" lvl="1" indent="-228600" rtl="0">
              <a:spcBef>
                <a:spcPts val="0"/>
              </a:spcBef>
              <a:buChar char="-"/>
            </a:pPr>
            <a:r>
              <a:rPr lang="en-US" baseline="0" dirty="0" smtClean="0"/>
              <a:t>Figure it out, then do that</a:t>
            </a:r>
          </a:p>
          <a:p>
            <a:pPr marL="914400" lvl="1" indent="-228600" rtl="0">
              <a:spcBef>
                <a:spcPts val="0"/>
              </a:spcBef>
              <a:buChar char="-"/>
            </a:pPr>
            <a:r>
              <a:rPr lang="en-US" baseline="0" dirty="0" smtClean="0"/>
              <a:t>Like learning a new skill – you practice what you’re not good at, and you get good at it. Same goes for facing fear</a:t>
            </a:r>
          </a:p>
          <a:p>
            <a:pPr marL="457200" lvl="0" indent="-228600" rtl="0">
              <a:spcBef>
                <a:spcPts val="0"/>
              </a:spcBef>
              <a:buChar char="-"/>
            </a:pPr>
            <a:r>
              <a:rPr lang="en-US" sz="1100" b="0" i="0" u="none" strike="noStrike" kern="1200" dirty="0" smtClean="0">
                <a:solidFill>
                  <a:schemeClr val="tx1"/>
                </a:solidFill>
                <a:effectLst/>
                <a:latin typeface="+mn-lt"/>
                <a:ea typeface="+mn-ea"/>
                <a:cs typeface="+mn-cs"/>
              </a:rPr>
              <a:t>You want 1 or 2 levels above where you are, not 10 levels. Stretches you, not breaks you</a:t>
            </a:r>
          </a:p>
          <a:p>
            <a:pPr marL="457200" marR="0" lvl="0" indent="-228600" algn="l" defTabSz="914400" rtl="0" eaLnBrk="1" fontAlgn="auto" latinLnBrk="0" hangingPunct="1">
              <a:lnSpc>
                <a:spcPct val="100000"/>
              </a:lnSpc>
              <a:spcBef>
                <a:spcPts val="0"/>
              </a:spcBef>
              <a:spcAft>
                <a:spcPts val="0"/>
              </a:spcAft>
              <a:buClrTx/>
              <a:buSzTx/>
              <a:buFontTx/>
              <a:buChar char="-"/>
              <a:tabLst/>
              <a:defRPr/>
            </a:pPr>
            <a:r>
              <a:rPr lang="en" dirty="0" smtClean="0"/>
              <a:t>Things that terrify me: katas, volunteering for </a:t>
            </a:r>
            <a:r>
              <a:rPr lang="en" dirty="0" err="1" smtClean="0"/>
              <a:t>ClePy</a:t>
            </a:r>
            <a:r>
              <a:rPr lang="en" dirty="0" smtClean="0"/>
              <a:t> talk</a:t>
            </a:r>
            <a:r>
              <a:rPr lang="en-US" dirty="0" smtClean="0"/>
              <a:t>,</a:t>
            </a:r>
            <a:r>
              <a:rPr lang="en" dirty="0" smtClean="0"/>
              <a:t> </a:t>
            </a:r>
            <a:r>
              <a:rPr lang="en" dirty="0" err="1" smtClean="0"/>
              <a:t>xDD</a:t>
            </a:r>
            <a:r>
              <a:rPr lang="en" dirty="0" smtClean="0"/>
              <a:t>, lunchtime programming practice</a:t>
            </a:r>
            <a:r>
              <a:rPr lang="en-US" dirty="0" smtClean="0"/>
              <a:t>. So I do them.</a:t>
            </a:r>
            <a:endParaRPr lang="en" dirty="0" smtClean="0"/>
          </a:p>
        </p:txBody>
      </p:sp>
    </p:spTree>
    <p:extLst>
      <p:ext uri="{BB962C8B-B14F-4D97-AF65-F5344CB8AC3E}">
        <p14:creationId xmlns:p14="http://schemas.microsoft.com/office/powerpoint/2010/main" val="1961861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Slow down</a:t>
            </a:r>
          </a:p>
          <a:p>
            <a:r>
              <a:rPr lang="en-US" dirty="0" smtClean="0"/>
              <a:t>There’s a term</a:t>
            </a:r>
            <a:r>
              <a:rPr lang="en-US" baseline="0" dirty="0" smtClean="0"/>
              <a:t> </a:t>
            </a:r>
            <a:r>
              <a:rPr lang="en-US" dirty="0" smtClean="0"/>
              <a:t>for someone who feels like they “don’t deserve</a:t>
            </a:r>
            <a:r>
              <a:rPr lang="en-US" baseline="0" dirty="0" smtClean="0"/>
              <a:t> to be here” </a:t>
            </a:r>
            <a:r>
              <a:rPr lang="en-US" dirty="0" smtClean="0"/>
              <a:t>– Imposter</a:t>
            </a:r>
            <a:r>
              <a:rPr lang="en-US" baseline="0" dirty="0" smtClean="0"/>
              <a:t> Syndrome: “</a:t>
            </a:r>
            <a:r>
              <a:rPr lang="en-US" sz="1100" b="0" i="0" kern="1200" dirty="0" smtClean="0">
                <a:solidFill>
                  <a:schemeClr val="tx1"/>
                </a:solidFill>
                <a:effectLst/>
                <a:latin typeface="+mn-lt"/>
                <a:ea typeface="+mn-ea"/>
                <a:cs typeface="+mn-cs"/>
              </a:rPr>
              <a:t>those exhibiting the syndrome remain convinced that they are frauds and do not deserve the success they have achieved”</a:t>
            </a:r>
            <a:endParaRPr lang="en-US" dirty="0"/>
          </a:p>
        </p:txBody>
      </p:sp>
    </p:spTree>
    <p:extLst>
      <p:ext uri="{BB962C8B-B14F-4D97-AF65-F5344CB8AC3E}">
        <p14:creationId xmlns:p14="http://schemas.microsoft.com/office/powerpoint/2010/main" val="446237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dirty="0" smtClean="0"/>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567158612"/>
      </p:ext>
    </p:extLst>
  </p:cSld>
  <p:clrMapOvr>
    <a:masterClrMapping/>
  </p:clrMapOvr>
  <p:timing>
    <p:tnLst>
      <p:par>
        <p:cTn id="1" dur="indefinite" restart="never" nodeType="tmRoot"/>
      </p:par>
    </p:tnLst>
  </p:timing>
  <p:hf sldNum="0"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4407073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0910510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207933354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35750318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68974776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4738758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56144282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4509A250-FF31-4206-8172-F9D3106AACB1}" type="datetimeFigureOut">
              <a:rPr lang="en-US" smtClean="0"/>
              <a:t>5/9/16</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91934301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1"/>
        <p:cNvGrpSpPr/>
        <p:nvPr/>
      </p:nvGrpSpPr>
      <p:grpSpPr>
        <a:xfrm>
          <a:off x="0" y="0"/>
          <a:ext cx="0" cy="0"/>
          <a:chOff x="0" y="0"/>
          <a:chExt cx="0" cy="0"/>
        </a:xfrm>
      </p:grpSpPr>
      <p:sp>
        <p:nvSpPr>
          <p:cNvPr id="25" name="Shape 25"/>
          <p:cNvSpPr txBox="1">
            <a:spLocks noGrp="1"/>
          </p:cNvSpPr>
          <p:nvPr>
            <p:ph type="title"/>
          </p:nvPr>
        </p:nvSpPr>
        <p:spPr>
          <a:xfrm>
            <a:off x="2400250" y="575950"/>
            <a:ext cx="6321600" cy="635400"/>
          </a:xfrm>
          <a:prstGeom prst="rect">
            <a:avLst/>
          </a:prstGeom>
        </p:spPr>
        <p:txBody>
          <a:bodyPr lIns="91425" tIns="91425" rIns="91425" bIns="91425" anchor="t" anchorCtr="0"/>
          <a:lstStyle>
            <a:lvl1pPr lvl="0">
              <a:spcBef>
                <a:spcPts val="0"/>
              </a:spcBef>
              <a:defRPr>
                <a:latin typeface="Century Gothic" charset="0"/>
                <a:ea typeface="Century Gothic" charset="0"/>
                <a:cs typeface="Century Gothic"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6" name="Shape 26"/>
          <p:cNvSpPr txBox="1">
            <a:spLocks noGrp="1"/>
          </p:cNvSpPr>
          <p:nvPr>
            <p:ph type="body" idx="1"/>
          </p:nvPr>
        </p:nvSpPr>
        <p:spPr>
          <a:xfrm>
            <a:off x="2410112" y="1595775"/>
            <a:ext cx="6321600" cy="3002399"/>
          </a:xfrm>
          <a:prstGeom prst="rect">
            <a:avLst/>
          </a:prstGeom>
        </p:spPr>
        <p:txBody>
          <a:bodyPr lIns="91425" tIns="91425" rIns="91425" bIns="91425" anchor="t" anchorCtr="0"/>
          <a:lstStyle>
            <a:lvl1pPr lvl="0">
              <a:spcBef>
                <a:spcPts val="0"/>
              </a:spcBef>
              <a:defRPr>
                <a:latin typeface="Century Gothic" charset="0"/>
                <a:ea typeface="Century Gothic" charset="0"/>
                <a:cs typeface="Century Gothic"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5319613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702366498"/>
      </p:ext>
    </p:extLst>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749102905"/>
      </p:ext>
    </p:extLst>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623385621"/>
      </p:ext>
    </p:extLst>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462397012"/>
      </p:ext>
    </p:extLst>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910745838"/>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509A250-FF31-4206-8172-F9D3106AACB1}" type="datetimeFigureOut">
              <a:rPr lang="en-US" smtClean="0"/>
              <a:t>5/9/16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434842028"/>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503113855"/>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1914427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AAD347D-5ACD-4C99-B74B-A9C85AD731AF}" type="datetimeFigureOut">
              <a:rPr lang="en-US" smtClean="0"/>
              <a:t>5/9/16</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lvl="0" algn="r">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510870874"/>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2700" kern="1200">
          <a:solidFill>
            <a:schemeClr val="tx1"/>
          </a:solidFill>
          <a:latin typeface="Century Gothic" charset="0"/>
          <a:ea typeface="Century Gothic" charset="0"/>
          <a:cs typeface="Century Gothic"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Century Gothic" charset="0"/>
          <a:ea typeface="Century Gothic" charset="0"/>
          <a:cs typeface="Century Gothic" charset="0"/>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entury Gothic" charset="0"/>
          <a:ea typeface="Century Gothic" charset="0"/>
          <a:cs typeface="Century Gothic"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Century Gothic" charset="0"/>
          <a:ea typeface="Century Gothic" charset="0"/>
          <a:cs typeface="Century Gothic"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Century Gothic" charset="0"/>
          <a:ea typeface="Century Gothic" charset="0"/>
          <a:cs typeface="Century Gothic"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pyXblwEq-WA" TargetMode="External"/><Relationship Id="rId4" Type="http://schemas.openxmlformats.org/officeDocument/2006/relationships/image" Target="../media/image11.tiff"/><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www.medicaldaily.com/preventing-type-2-diabetes-requires-exercise-and-healthy-diet-not-one-or-other-332384" TargetMode="External"/><Relationship Id="rId4" Type="http://schemas.openxmlformats.org/officeDocument/2006/relationships/image" Target="../media/image12.tiff"/><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imgur.com/gallery/c4jt321" TargetMode="External"/><Relationship Id="rId4" Type="http://schemas.openxmlformats.org/officeDocument/2006/relationships/image" Target="../media/image13.tiff"/><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www.authorsden.com/visit/viewPoetry.asp?id=334294" TargetMode="External"/><Relationship Id="rId4" Type="http://schemas.openxmlformats.org/officeDocument/2006/relationships/image" Target="../media/image14.tiff"/><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www.vikingcodeschool.com/posts/why-learning-to-code-is-so-damn-hard" TargetMode="External"/><Relationship Id="rId4" Type="http://schemas.openxmlformats.org/officeDocument/2006/relationships/image" Target="../media/image17.png"/><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fbcoverstreet.com/facebook-covers/community" TargetMode="External"/><Relationship Id="rId4" Type="http://schemas.openxmlformats.org/officeDocument/2006/relationships/image" Target="../media/image18.tiff"/><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freecodecamp.com/" TargetMode="External"/><Relationship Id="rId4" Type="http://schemas.openxmlformats.org/officeDocument/2006/relationships/hyperlink" Target="https://medium.freecodecamp.com/we-asked-15-000-people-who-they-are-and-how-theyre-learning-to-code-4104e29b2781#.9uq8q3fns" TargetMode="External"/><Relationship Id="rId5" Type="http://schemas.openxmlformats.org/officeDocument/2006/relationships/hyperlink" Target="http://www.codenewbie.org/" TargetMode="External"/><Relationship Id="rId6" Type="http://schemas.openxmlformats.org/officeDocument/2006/relationships/hyperlink" Target="https://devchat.tv/ruby-rogues/131-rr-how-to-learn" TargetMode="External"/><Relationship Id="rId7" Type="http://schemas.openxmlformats.org/officeDocument/2006/relationships/hyperlink" Target="https://www.youtube.com/watch?v=6MBaFL7sCb8"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weheartit.com/entry/67725352" TargetMode="External"/><Relationship Id="rId4" Type="http://schemas.openxmlformats.org/officeDocument/2006/relationships/image" Target="../media/image4.tiff"/><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www.amandarosewellness.com/blog/2016/2/7/face-your-fears-february" TargetMode="External"/><Relationship Id="rId4" Type="http://schemas.openxmlformats.org/officeDocument/2006/relationships/image" Target="../media/image5.tiff"/><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www.sharonsalzberg.com/moment-snowflake/" TargetMode="External"/><Relationship Id="rId4" Type="http://schemas.openxmlformats.org/officeDocument/2006/relationships/image" Target="../media/image6.tiff"/><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188259" y="2050282"/>
            <a:ext cx="6430083" cy="1029803"/>
          </a:xfrm>
          <a:prstGeom prst="rect">
            <a:avLst/>
          </a:prstGeom>
        </p:spPr>
        <p:txBody>
          <a:bodyPr lIns="91425" tIns="91425" rIns="91425" bIns="91425" anchor="t" anchorCtr="0">
            <a:noAutofit/>
          </a:bodyPr>
          <a:lstStyle/>
          <a:p>
            <a:pPr lvl="0">
              <a:spcBef>
                <a:spcPts val="0"/>
              </a:spcBef>
              <a:buNone/>
            </a:pPr>
            <a:r>
              <a:rPr lang="en" sz="3600" dirty="0"/>
              <a:t>Dealing with Discouragement as </a:t>
            </a:r>
            <a:r>
              <a:rPr lang="en" sz="3600" dirty="0" smtClean="0"/>
              <a:t>Newbie</a:t>
            </a:r>
            <a:endParaRPr lang="en" sz="3600" dirty="0"/>
          </a:p>
        </p:txBody>
      </p:sp>
      <p:sp>
        <p:nvSpPr>
          <p:cNvPr id="73" name="Shape 73"/>
          <p:cNvSpPr txBox="1">
            <a:spLocks noGrp="1"/>
          </p:cNvSpPr>
          <p:nvPr>
            <p:ph type="subTitle" idx="1"/>
          </p:nvPr>
        </p:nvSpPr>
        <p:spPr>
          <a:xfrm>
            <a:off x="6911787" y="2050283"/>
            <a:ext cx="1750507" cy="1029802"/>
          </a:xfrm>
          <a:prstGeom prst="rect">
            <a:avLst/>
          </a:prstGeom>
        </p:spPr>
        <p:txBody>
          <a:bodyPr lIns="91425" tIns="91425" rIns="91425" bIns="91425" anchor="b" anchorCtr="0">
            <a:noAutofit/>
          </a:bodyPr>
          <a:lstStyle/>
          <a:p>
            <a:pPr lvl="0" algn="l">
              <a:spcBef>
                <a:spcPts val="0"/>
              </a:spcBef>
              <a:buNone/>
            </a:pPr>
            <a:r>
              <a:rPr lang="en" dirty="0"/>
              <a:t>Rachel </a:t>
            </a:r>
            <a:r>
              <a:rPr lang="en" dirty="0" err="1" smtClean="0"/>
              <a:t>Krantz</a:t>
            </a:r>
            <a:endParaRPr lang="en-US" dirty="0" smtClean="0"/>
          </a:p>
          <a:p>
            <a:pPr lvl="0" algn="l">
              <a:spcBef>
                <a:spcPts val="0"/>
              </a:spcBef>
              <a:buNone/>
            </a:pPr>
            <a:r>
              <a:rPr lang="en-US" dirty="0" smtClean="0"/>
              <a:t>Stir Trek 2016</a:t>
            </a:r>
          </a:p>
          <a:p>
            <a:pPr lvl="0" algn="l">
              <a:spcBef>
                <a:spcPts val="0"/>
              </a:spcBef>
              <a:buNone/>
            </a:pPr>
            <a:endParaRPr lang="en-US" dirty="0" smtClean="0"/>
          </a:p>
          <a:p>
            <a:pPr lvl="0" algn="l">
              <a:spcBef>
                <a:spcPts val="0"/>
              </a:spcBef>
              <a:buNone/>
            </a:pPr>
            <a:r>
              <a:rPr lang="en-US" dirty="0" smtClean="0"/>
              <a:t>@</a:t>
            </a:r>
            <a:r>
              <a:rPr lang="en-US" dirty="0" err="1" smtClean="0"/>
              <a:t>rustbeltrachel</a:t>
            </a:r>
            <a:endParaRPr lang="en"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1405802" y="699471"/>
            <a:ext cx="6210750" cy="3726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027" y="508715"/>
            <a:ext cx="6321600" cy="635400"/>
          </a:xfrm>
        </p:spPr>
        <p:txBody>
          <a:bodyPr/>
          <a:lstStyle/>
          <a:p>
            <a:r>
              <a:rPr lang="en-US" dirty="0" smtClean="0"/>
              <a:t>Yes, you will run into difficult people</a:t>
            </a:r>
            <a:endParaRPr lang="en-US" dirty="0"/>
          </a:p>
        </p:txBody>
      </p:sp>
      <p:pic>
        <p:nvPicPr>
          <p:cNvPr id="4" name="Shape 126"/>
          <p:cNvPicPr preferRelativeResize="0"/>
          <p:nvPr/>
        </p:nvPicPr>
        <p:blipFill rotWithShape="1">
          <a:blip r:embed="rId3">
            <a:alphaModFix/>
          </a:blip>
          <a:srcRect r="68221"/>
          <a:stretch/>
        </p:blipFill>
        <p:spPr>
          <a:xfrm>
            <a:off x="2557536" y="1499192"/>
            <a:ext cx="3526592" cy="990532"/>
          </a:xfrm>
          <a:prstGeom prst="rect">
            <a:avLst/>
          </a:prstGeom>
          <a:noFill/>
          <a:ln>
            <a:noFill/>
          </a:ln>
        </p:spPr>
      </p:pic>
      <p:pic>
        <p:nvPicPr>
          <p:cNvPr id="5" name="Shape 127"/>
          <p:cNvPicPr preferRelativeResize="0"/>
          <p:nvPr/>
        </p:nvPicPr>
        <p:blipFill rotWithShape="1">
          <a:blip r:embed="rId4">
            <a:alphaModFix/>
          </a:blip>
          <a:srcRect r="6638"/>
          <a:stretch/>
        </p:blipFill>
        <p:spPr>
          <a:xfrm>
            <a:off x="2557535" y="2979387"/>
            <a:ext cx="3557387" cy="890867"/>
          </a:xfrm>
          <a:prstGeom prst="rect">
            <a:avLst/>
          </a:prstGeom>
          <a:noFill/>
          <a:ln>
            <a:noFill/>
          </a:ln>
        </p:spPr>
      </p:pic>
    </p:spTree>
    <p:extLst>
      <p:ext uri="{BB962C8B-B14F-4D97-AF65-F5344CB8AC3E}">
        <p14:creationId xmlns:p14="http://schemas.microsoft.com/office/powerpoint/2010/main" val="168640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278" y="1586041"/>
            <a:ext cx="5574169" cy="1699417"/>
          </a:xfrm>
        </p:spPr>
        <p:txBody>
          <a:bodyPr>
            <a:noAutofit/>
          </a:bodyPr>
          <a:lstStyle/>
          <a:p>
            <a:pPr algn="ctr"/>
            <a:r>
              <a:rPr lang="en" sz="5000" dirty="0"/>
              <a:t>How to learn</a:t>
            </a:r>
            <a:endParaRPr lang="en-US" sz="5000" dirty="0"/>
          </a:p>
        </p:txBody>
      </p:sp>
    </p:spTree>
    <p:extLst>
      <p:ext uri="{BB962C8B-B14F-4D97-AF65-F5344CB8AC3E}">
        <p14:creationId xmlns:p14="http://schemas.microsoft.com/office/powerpoint/2010/main" val="10642799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660595" y="416146"/>
            <a:ext cx="8015580" cy="647112"/>
          </a:xfrm>
          <a:prstGeom prst="rect">
            <a:avLst/>
          </a:prstGeom>
        </p:spPr>
        <p:txBody>
          <a:bodyPr lIns="91425" tIns="91425" rIns="91425" bIns="91425" anchor="t" anchorCtr="0">
            <a:noAutofit/>
          </a:bodyPr>
          <a:lstStyle/>
          <a:p>
            <a:r>
              <a:rPr lang="en-US" dirty="0" smtClean="0"/>
              <a:t>Get really good at one thing</a:t>
            </a:r>
            <a:endParaRPr lang="en" dirty="0"/>
          </a:p>
        </p:txBody>
      </p:sp>
      <p:pic>
        <p:nvPicPr>
          <p:cNvPr id="3" name="Picture 2"/>
          <p:cNvPicPr>
            <a:picLocks noChangeAspect="1"/>
          </p:cNvPicPr>
          <p:nvPr/>
        </p:nvPicPr>
        <p:blipFill>
          <a:blip r:embed="rId3"/>
          <a:stretch>
            <a:fillRect/>
          </a:stretch>
        </p:blipFill>
        <p:spPr>
          <a:xfrm>
            <a:off x="2209061" y="1547923"/>
            <a:ext cx="4400577" cy="2928384"/>
          </a:xfrm>
          <a:prstGeom prst="rect">
            <a:avLst/>
          </a:prstGeom>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715" y="427094"/>
            <a:ext cx="6321600" cy="635400"/>
          </a:xfrm>
        </p:spPr>
        <p:txBody>
          <a:bodyPr/>
          <a:lstStyle/>
          <a:p>
            <a:r>
              <a:rPr lang="en-US" dirty="0" smtClean="0"/>
              <a:t>Badges </a:t>
            </a:r>
            <a:r>
              <a:rPr lang="en-US" smtClean="0"/>
              <a:t>!= Understanding</a:t>
            </a:r>
            <a:endParaRPr lang="en-US"/>
          </a:p>
        </p:txBody>
      </p:sp>
      <p:pic>
        <p:nvPicPr>
          <p:cNvPr id="4" name="Picture 3">
            <a:hlinkClick r:id="rId3"/>
          </p:cNvPr>
          <p:cNvPicPr>
            <a:picLocks noChangeAspect="1"/>
          </p:cNvPicPr>
          <p:nvPr/>
        </p:nvPicPr>
        <p:blipFill rotWithShape="1">
          <a:blip r:embed="rId4"/>
          <a:srcRect t="8084" b="8551"/>
          <a:stretch/>
        </p:blipFill>
        <p:spPr>
          <a:xfrm>
            <a:off x="2158598" y="1424763"/>
            <a:ext cx="4642564" cy="2902688"/>
          </a:xfrm>
          <a:prstGeom prst="rect">
            <a:avLst/>
          </a:prstGeom>
        </p:spPr>
      </p:pic>
    </p:spTree>
    <p:extLst>
      <p:ext uri="{BB962C8B-B14F-4D97-AF65-F5344CB8AC3E}">
        <p14:creationId xmlns:p14="http://schemas.microsoft.com/office/powerpoint/2010/main" val="105394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981" y="352662"/>
            <a:ext cx="6321600" cy="635400"/>
          </a:xfrm>
        </p:spPr>
        <p:txBody>
          <a:bodyPr/>
          <a:lstStyle/>
          <a:p>
            <a:r>
              <a:rPr lang="en-US" dirty="0" smtClean="0"/>
              <a:t>Combine Mediums</a:t>
            </a:r>
            <a:endParaRPr lang="en-US" dirty="0"/>
          </a:p>
        </p:txBody>
      </p:sp>
      <p:pic>
        <p:nvPicPr>
          <p:cNvPr id="4" name="Picture 3">
            <a:hlinkClick r:id="rId3"/>
          </p:cNvPr>
          <p:cNvPicPr>
            <a:picLocks noChangeAspect="1"/>
          </p:cNvPicPr>
          <p:nvPr/>
        </p:nvPicPr>
        <p:blipFill>
          <a:blip r:embed="rId4"/>
          <a:stretch>
            <a:fillRect/>
          </a:stretch>
        </p:blipFill>
        <p:spPr>
          <a:xfrm>
            <a:off x="1871330" y="1171797"/>
            <a:ext cx="5399346" cy="35995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2917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186" y="373932"/>
            <a:ext cx="6321600" cy="635400"/>
          </a:xfrm>
        </p:spPr>
        <p:txBody>
          <a:bodyPr/>
          <a:lstStyle/>
          <a:p>
            <a:r>
              <a:rPr lang="en-US" dirty="0" smtClean="0"/>
              <a:t>Be careful of burnout</a:t>
            </a:r>
            <a:endParaRPr lang="en-US" dirty="0"/>
          </a:p>
        </p:txBody>
      </p:sp>
      <p:pic>
        <p:nvPicPr>
          <p:cNvPr id="4" name="Picture 3">
            <a:hlinkClick r:id="rId3"/>
          </p:cNvPr>
          <p:cNvPicPr>
            <a:picLocks noChangeAspect="1"/>
          </p:cNvPicPr>
          <p:nvPr/>
        </p:nvPicPr>
        <p:blipFill>
          <a:blip r:embed="rId4"/>
          <a:stretch>
            <a:fillRect/>
          </a:stretch>
        </p:blipFill>
        <p:spPr>
          <a:xfrm>
            <a:off x="878367" y="1153189"/>
            <a:ext cx="7366000" cy="3581400"/>
          </a:xfrm>
          <a:prstGeom prst="rect">
            <a:avLst/>
          </a:prstGeom>
        </p:spPr>
      </p:pic>
    </p:spTree>
    <p:extLst>
      <p:ext uri="{BB962C8B-B14F-4D97-AF65-F5344CB8AC3E}">
        <p14:creationId xmlns:p14="http://schemas.microsoft.com/office/powerpoint/2010/main" val="10770512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984" y="458992"/>
            <a:ext cx="6321600" cy="635400"/>
          </a:xfrm>
        </p:spPr>
        <p:txBody>
          <a:bodyPr/>
          <a:lstStyle/>
          <a:p>
            <a:r>
              <a:rPr lang="en-US" dirty="0" smtClean="0"/>
              <a:t>Have a purpose</a:t>
            </a:r>
            <a:endParaRPr lang="en-US" dirty="0"/>
          </a:p>
        </p:txBody>
      </p:sp>
      <p:pic>
        <p:nvPicPr>
          <p:cNvPr id="4" name="Picture 3">
            <a:hlinkClick r:id="rId3"/>
          </p:cNvPr>
          <p:cNvPicPr>
            <a:picLocks noChangeAspect="1"/>
          </p:cNvPicPr>
          <p:nvPr/>
        </p:nvPicPr>
        <p:blipFill>
          <a:blip r:embed="rId4"/>
          <a:stretch>
            <a:fillRect/>
          </a:stretch>
        </p:blipFill>
        <p:spPr>
          <a:xfrm>
            <a:off x="2892055" y="1317107"/>
            <a:ext cx="3340395" cy="3340395"/>
          </a:xfrm>
          <a:prstGeom prst="rect">
            <a:avLst/>
          </a:prstGeom>
          <a:ln>
            <a:noFill/>
          </a:ln>
          <a:effectLst>
            <a:softEdge rad="112500"/>
          </a:effectLst>
        </p:spPr>
      </p:pic>
    </p:spTree>
    <p:extLst>
      <p:ext uri="{BB962C8B-B14F-4D97-AF65-F5344CB8AC3E}">
        <p14:creationId xmlns:p14="http://schemas.microsoft.com/office/powerpoint/2010/main" val="474739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434" y="360797"/>
            <a:ext cx="8218416" cy="635400"/>
          </a:xfrm>
        </p:spPr>
        <p:txBody>
          <a:bodyPr>
            <a:normAutofit/>
          </a:bodyPr>
          <a:lstStyle/>
          <a:p>
            <a:pPr fontAlgn="t"/>
            <a:r>
              <a:rPr lang="en-US" dirty="0"/>
              <a:t>Stop searching for your passion | Terri </a:t>
            </a:r>
            <a:r>
              <a:rPr lang="en-US" dirty="0" err="1"/>
              <a:t>Trespicio</a:t>
            </a:r>
            <a:endParaRPr lang="en-US" dirty="0"/>
          </a:p>
        </p:txBody>
      </p:sp>
      <p:pic>
        <p:nvPicPr>
          <p:cNvPr id="4" name="Picture 3"/>
          <p:cNvPicPr>
            <a:picLocks noChangeAspect="1"/>
          </p:cNvPicPr>
          <p:nvPr/>
        </p:nvPicPr>
        <p:blipFill>
          <a:blip r:embed="rId3"/>
          <a:stretch>
            <a:fillRect/>
          </a:stretch>
        </p:blipFill>
        <p:spPr>
          <a:xfrm>
            <a:off x="1056642" y="1211350"/>
            <a:ext cx="7112000" cy="3708400"/>
          </a:xfrm>
          <a:prstGeom prst="rect">
            <a:avLst/>
          </a:prstGeom>
        </p:spPr>
      </p:pic>
    </p:spTree>
    <p:extLst>
      <p:ext uri="{BB962C8B-B14F-4D97-AF65-F5344CB8AC3E}">
        <p14:creationId xmlns:p14="http://schemas.microsoft.com/office/powerpoint/2010/main" val="1742061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60818" y="638156"/>
            <a:ext cx="5815752" cy="3871110"/>
          </a:xfrm>
          <a:prstGeom prst="rect">
            <a:avLst/>
          </a:prstGeom>
        </p:spPr>
      </p:pic>
      <p:sp>
        <p:nvSpPr>
          <p:cNvPr id="7" name="TextBox 6"/>
          <p:cNvSpPr txBox="1"/>
          <p:nvPr/>
        </p:nvSpPr>
        <p:spPr>
          <a:xfrm>
            <a:off x="658906" y="638156"/>
            <a:ext cx="2097742" cy="1815882"/>
          </a:xfrm>
          <a:prstGeom prst="rect">
            <a:avLst/>
          </a:prstGeom>
          <a:noFill/>
        </p:spPr>
        <p:txBody>
          <a:bodyPr wrap="square" rtlCol="0">
            <a:spAutoFit/>
          </a:bodyPr>
          <a:lstStyle/>
          <a:p>
            <a:r>
              <a:rPr lang="en-US" sz="2800" dirty="0">
                <a:solidFill>
                  <a:schemeClr val="tx1"/>
                </a:solidFill>
                <a:latin typeface="Century Gothic" charset="0"/>
                <a:ea typeface="Century Gothic" charset="0"/>
                <a:cs typeface="Century Gothic" charset="0"/>
              </a:rPr>
              <a:t>N</a:t>
            </a:r>
            <a:br>
              <a:rPr lang="en-US" sz="2800" dirty="0">
                <a:solidFill>
                  <a:schemeClr val="tx1"/>
                </a:solidFill>
                <a:latin typeface="Century Gothic" charset="0"/>
                <a:ea typeface="Century Gothic" charset="0"/>
                <a:cs typeface="Century Gothic" charset="0"/>
              </a:rPr>
            </a:br>
            <a:r>
              <a:rPr lang="en-US" sz="2800" dirty="0" smtClean="0">
                <a:solidFill>
                  <a:schemeClr val="tx1"/>
                </a:solidFill>
                <a:latin typeface="Century Gothic" charset="0"/>
                <a:ea typeface="Century Gothic" charset="0"/>
                <a:cs typeface="Century Gothic" charset="0"/>
              </a:rPr>
              <a:t>O</a:t>
            </a:r>
            <a:r>
              <a:rPr lang="en-US" sz="2800" dirty="0">
                <a:solidFill>
                  <a:schemeClr val="tx1"/>
                </a:solidFill>
                <a:latin typeface="Century Gothic" charset="0"/>
                <a:ea typeface="Century Gothic" charset="0"/>
                <a:cs typeface="Century Gothic" charset="0"/>
              </a:rPr>
              <a:t/>
            </a:r>
            <a:br>
              <a:rPr lang="en-US" sz="2800" dirty="0">
                <a:solidFill>
                  <a:schemeClr val="tx1"/>
                </a:solidFill>
                <a:latin typeface="Century Gothic" charset="0"/>
                <a:ea typeface="Century Gothic" charset="0"/>
                <a:cs typeface="Century Gothic" charset="0"/>
              </a:rPr>
            </a:br>
            <a:r>
              <a:rPr lang="en-US" sz="2800" dirty="0" smtClean="0">
                <a:solidFill>
                  <a:schemeClr val="tx1"/>
                </a:solidFill>
                <a:latin typeface="Century Gothic" charset="0"/>
                <a:ea typeface="Century Gothic" charset="0"/>
                <a:cs typeface="Century Gothic" charset="0"/>
              </a:rPr>
              <a:t>P</a:t>
            </a:r>
            <a:r>
              <a:rPr lang="en-US" sz="2800" dirty="0">
                <a:solidFill>
                  <a:schemeClr val="tx1"/>
                </a:solidFill>
                <a:latin typeface="Century Gothic" charset="0"/>
                <a:ea typeface="Century Gothic" charset="0"/>
                <a:cs typeface="Century Gothic" charset="0"/>
              </a:rPr>
              <a:t/>
            </a:r>
            <a:br>
              <a:rPr lang="en-US" sz="2800" dirty="0">
                <a:solidFill>
                  <a:schemeClr val="tx1"/>
                </a:solidFill>
                <a:latin typeface="Century Gothic" charset="0"/>
                <a:ea typeface="Century Gothic" charset="0"/>
                <a:cs typeface="Century Gothic" charset="0"/>
              </a:rPr>
            </a:br>
            <a:r>
              <a:rPr lang="en-US" sz="2800" dirty="0" smtClean="0">
                <a:solidFill>
                  <a:schemeClr val="tx1"/>
                </a:solidFill>
                <a:latin typeface="Century Gothic" charset="0"/>
                <a:ea typeface="Century Gothic" charset="0"/>
                <a:cs typeface="Century Gothic" charset="0"/>
              </a:rPr>
              <a:t>S</a:t>
            </a:r>
            <a:endParaRPr lang="en-US" sz="2800" dirty="0">
              <a:solidFill>
                <a:schemeClr val="tx1"/>
              </a:solidFill>
              <a:latin typeface="Century Gothic" charset="0"/>
              <a:ea typeface="Century Gothic" charset="0"/>
              <a:cs typeface="Century Gothic" charset="0"/>
            </a:endParaRPr>
          </a:p>
        </p:txBody>
      </p:sp>
      <p:sp>
        <p:nvSpPr>
          <p:cNvPr id="8" name="TextBox 7"/>
          <p:cNvSpPr txBox="1"/>
          <p:nvPr/>
        </p:nvSpPr>
        <p:spPr>
          <a:xfrm>
            <a:off x="855500" y="644300"/>
            <a:ext cx="2097742" cy="1815882"/>
          </a:xfrm>
          <a:prstGeom prst="rect">
            <a:avLst/>
          </a:prstGeom>
          <a:noFill/>
        </p:spPr>
        <p:txBody>
          <a:bodyPr wrap="square" rtlCol="0">
            <a:spAutoFit/>
          </a:bodyPr>
          <a:lstStyle/>
          <a:p>
            <a:r>
              <a:rPr lang="en-US" sz="2800" dirty="0" smtClean="0">
                <a:solidFill>
                  <a:schemeClr val="tx1"/>
                </a:solidFill>
                <a:latin typeface="Century Gothic" charset="0"/>
                <a:ea typeface="Century Gothic" charset="0"/>
                <a:cs typeface="Century Gothic" charset="0"/>
              </a:rPr>
              <a:t> </a:t>
            </a:r>
            <a:r>
              <a:rPr lang="en-US" sz="2800" dirty="0" err="1" smtClean="0">
                <a:solidFill>
                  <a:schemeClr val="tx1"/>
                </a:solidFill>
                <a:latin typeface="Century Gothic" charset="0"/>
                <a:ea typeface="Century Gothic" charset="0"/>
                <a:cs typeface="Century Gothic" charset="0"/>
              </a:rPr>
              <a:t>otice</a:t>
            </a:r>
            <a:r>
              <a:rPr lang="en-US" sz="2800" dirty="0" smtClean="0">
                <a:solidFill>
                  <a:schemeClr val="tx1"/>
                </a:solidFill>
                <a:latin typeface="Century Gothic" charset="0"/>
                <a:ea typeface="Century Gothic" charset="0"/>
                <a:cs typeface="Century Gothic" charset="0"/>
              </a:rPr>
              <a:t> it</a:t>
            </a:r>
            <a:r>
              <a:rPr lang="en-US" sz="2800" dirty="0">
                <a:solidFill>
                  <a:schemeClr val="tx1"/>
                </a:solidFill>
                <a:latin typeface="Century Gothic" charset="0"/>
                <a:ea typeface="Century Gothic" charset="0"/>
                <a:cs typeface="Century Gothic" charset="0"/>
              </a:rPr>
              <a:t/>
            </a:r>
            <a:br>
              <a:rPr lang="en-US" sz="2800" dirty="0">
                <a:solidFill>
                  <a:schemeClr val="tx1"/>
                </a:solidFill>
                <a:latin typeface="Century Gothic" charset="0"/>
                <a:ea typeface="Century Gothic" charset="0"/>
                <a:cs typeface="Century Gothic" charset="0"/>
              </a:rPr>
            </a:br>
            <a:r>
              <a:rPr lang="en-US" sz="2800" dirty="0" smtClean="0">
                <a:solidFill>
                  <a:schemeClr val="tx1"/>
                </a:solidFill>
                <a:latin typeface="Century Gothic" charset="0"/>
                <a:ea typeface="Century Gothic" charset="0"/>
                <a:cs typeface="Century Gothic" charset="0"/>
              </a:rPr>
              <a:t> </a:t>
            </a:r>
            <a:r>
              <a:rPr lang="en-US" sz="2800" dirty="0" err="1" smtClean="0">
                <a:solidFill>
                  <a:schemeClr val="tx1"/>
                </a:solidFill>
                <a:latin typeface="Century Gothic" charset="0"/>
                <a:ea typeface="Century Gothic" charset="0"/>
                <a:cs typeface="Century Gothic" charset="0"/>
              </a:rPr>
              <a:t>wn</a:t>
            </a:r>
            <a:r>
              <a:rPr lang="en-US" sz="2800" dirty="0" smtClean="0">
                <a:solidFill>
                  <a:schemeClr val="tx1"/>
                </a:solidFill>
                <a:latin typeface="Century Gothic" charset="0"/>
                <a:ea typeface="Century Gothic" charset="0"/>
                <a:cs typeface="Century Gothic" charset="0"/>
              </a:rPr>
              <a:t> </a:t>
            </a:r>
            <a:r>
              <a:rPr lang="en-US" sz="2800" dirty="0">
                <a:solidFill>
                  <a:schemeClr val="tx1"/>
                </a:solidFill>
                <a:latin typeface="Century Gothic" charset="0"/>
                <a:ea typeface="Century Gothic" charset="0"/>
                <a:cs typeface="Century Gothic" charset="0"/>
              </a:rPr>
              <a:t>it</a:t>
            </a:r>
            <a:br>
              <a:rPr lang="en-US" sz="2800" dirty="0">
                <a:solidFill>
                  <a:schemeClr val="tx1"/>
                </a:solidFill>
                <a:latin typeface="Century Gothic" charset="0"/>
                <a:ea typeface="Century Gothic" charset="0"/>
                <a:cs typeface="Century Gothic" charset="0"/>
              </a:rPr>
            </a:br>
            <a:r>
              <a:rPr lang="en-US" sz="2800" dirty="0" err="1" smtClean="0">
                <a:solidFill>
                  <a:schemeClr val="tx1"/>
                </a:solidFill>
                <a:latin typeface="Century Gothic" charset="0"/>
                <a:ea typeface="Century Gothic" charset="0"/>
                <a:cs typeface="Century Gothic" charset="0"/>
              </a:rPr>
              <a:t>ush</a:t>
            </a:r>
            <a:r>
              <a:rPr lang="en-US" sz="2800" dirty="0" smtClean="0">
                <a:solidFill>
                  <a:schemeClr val="tx1"/>
                </a:solidFill>
                <a:latin typeface="Century Gothic" charset="0"/>
                <a:ea typeface="Century Gothic" charset="0"/>
                <a:cs typeface="Century Gothic" charset="0"/>
              </a:rPr>
              <a:t> </a:t>
            </a:r>
            <a:r>
              <a:rPr lang="en-US" sz="2800" dirty="0">
                <a:solidFill>
                  <a:schemeClr val="tx1"/>
                </a:solidFill>
                <a:latin typeface="Century Gothic" charset="0"/>
                <a:ea typeface="Century Gothic" charset="0"/>
                <a:cs typeface="Century Gothic" charset="0"/>
              </a:rPr>
              <a:t>into it</a:t>
            </a:r>
            <a:br>
              <a:rPr lang="en-US" sz="2800" dirty="0">
                <a:solidFill>
                  <a:schemeClr val="tx1"/>
                </a:solidFill>
                <a:latin typeface="Century Gothic" charset="0"/>
                <a:ea typeface="Century Gothic" charset="0"/>
                <a:cs typeface="Century Gothic" charset="0"/>
              </a:rPr>
            </a:br>
            <a:r>
              <a:rPr lang="en-US" sz="2800" dirty="0" smtClean="0">
                <a:solidFill>
                  <a:schemeClr val="tx1"/>
                </a:solidFill>
                <a:latin typeface="Century Gothic" charset="0"/>
                <a:ea typeface="Century Gothic" charset="0"/>
                <a:cs typeface="Century Gothic" charset="0"/>
              </a:rPr>
              <a:t>tick </a:t>
            </a:r>
            <a:r>
              <a:rPr lang="en-US" sz="2800" dirty="0">
                <a:solidFill>
                  <a:schemeClr val="tx1"/>
                </a:solidFill>
                <a:latin typeface="Century Gothic" charset="0"/>
                <a:ea typeface="Century Gothic" charset="0"/>
                <a:cs typeface="Century Gothic" charset="0"/>
              </a:rPr>
              <a:t>with it</a:t>
            </a:r>
          </a:p>
        </p:txBody>
      </p:sp>
    </p:spTree>
    <p:extLst>
      <p:ext uri="{BB962C8B-B14F-4D97-AF65-F5344CB8AC3E}">
        <p14:creationId xmlns:p14="http://schemas.microsoft.com/office/powerpoint/2010/main" val="206041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667392" y="439315"/>
            <a:ext cx="6321600" cy="635400"/>
          </a:xfrm>
          <a:prstGeom prst="rect">
            <a:avLst/>
          </a:prstGeom>
        </p:spPr>
        <p:txBody>
          <a:bodyPr lIns="91425" tIns="91425" rIns="91425" bIns="91425" anchor="t" anchorCtr="0">
            <a:noAutofit/>
          </a:bodyPr>
          <a:lstStyle/>
          <a:p>
            <a:pPr lvl="0">
              <a:spcBef>
                <a:spcPts val="0"/>
              </a:spcBef>
              <a:buNone/>
            </a:pPr>
            <a:r>
              <a:rPr lang="en"/>
              <a:t>What I’m going to talk about</a:t>
            </a:r>
          </a:p>
        </p:txBody>
      </p:sp>
      <p:sp>
        <p:nvSpPr>
          <p:cNvPr id="85" name="Shape 85"/>
          <p:cNvSpPr txBox="1">
            <a:spLocks noGrp="1"/>
          </p:cNvSpPr>
          <p:nvPr>
            <p:ph type="body" idx="1"/>
          </p:nvPr>
        </p:nvSpPr>
        <p:spPr>
          <a:xfrm>
            <a:off x="1378755" y="1531980"/>
            <a:ext cx="6321600" cy="3002399"/>
          </a:xfrm>
          <a:prstGeom prst="rect">
            <a:avLst/>
          </a:prstGeom>
        </p:spPr>
        <p:txBody>
          <a:bodyPr lIns="91425" tIns="91425" rIns="91425" bIns="91425" anchor="t" anchorCtr="0">
            <a:noAutofit/>
          </a:bodyPr>
          <a:lstStyle/>
          <a:p>
            <a:pPr marL="457200" lvl="0" indent="-228600" rtl="0">
              <a:spcBef>
                <a:spcPts val="0"/>
              </a:spcBef>
              <a:buChar char="-"/>
            </a:pPr>
            <a:r>
              <a:rPr lang="en" dirty="0"/>
              <a:t>The fear of not belonging</a:t>
            </a:r>
          </a:p>
          <a:p>
            <a:pPr lvl="0" rtl="0">
              <a:spcBef>
                <a:spcPts val="0"/>
              </a:spcBef>
              <a:buNone/>
            </a:pPr>
            <a:endParaRPr dirty="0"/>
          </a:p>
          <a:p>
            <a:pPr marL="457200" lvl="0" indent="-228600" rtl="0">
              <a:spcBef>
                <a:spcPts val="0"/>
              </a:spcBef>
              <a:buChar char="-"/>
            </a:pPr>
            <a:endParaRPr lang="en-US" dirty="0" smtClean="0"/>
          </a:p>
          <a:p>
            <a:pPr marL="457200" lvl="0" indent="-228600" rtl="0">
              <a:spcBef>
                <a:spcPts val="0"/>
              </a:spcBef>
              <a:buChar char="-"/>
            </a:pPr>
            <a:r>
              <a:rPr lang="en-US" dirty="0" smtClean="0"/>
              <a:t>How </a:t>
            </a:r>
            <a:r>
              <a:rPr lang="en" dirty="0" smtClean="0"/>
              <a:t>to </a:t>
            </a:r>
            <a:r>
              <a:rPr lang="en" dirty="0"/>
              <a:t>make your learning work for you</a:t>
            </a:r>
          </a:p>
          <a:p>
            <a:pPr lvl="0" rtl="0">
              <a:spcBef>
                <a:spcPts val="0"/>
              </a:spcBef>
              <a:buNone/>
            </a:pPr>
            <a:endParaRPr lang="en-US" dirty="0" smtClean="0"/>
          </a:p>
          <a:p>
            <a:pPr lvl="0" rtl="0">
              <a:spcBef>
                <a:spcPts val="0"/>
              </a:spcBef>
              <a:buNone/>
            </a:pPr>
            <a:endParaRPr dirty="0"/>
          </a:p>
          <a:p>
            <a:pPr marL="457200" lvl="0" indent="-228600">
              <a:spcBef>
                <a:spcPts val="0"/>
              </a:spcBef>
              <a:buChar char="-"/>
            </a:pPr>
            <a:r>
              <a:rPr lang="en" dirty="0"/>
              <a:t>Jobs: how to get </a:t>
            </a:r>
            <a:r>
              <a:rPr lang="en" dirty="0" smtClean="0"/>
              <a:t>them</a:t>
            </a:r>
            <a:endParaRPr lang="en"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734412" y="557843"/>
            <a:ext cx="7051568" cy="635400"/>
          </a:xfrm>
          <a:prstGeom prst="rect">
            <a:avLst/>
          </a:prstGeom>
        </p:spPr>
        <p:txBody>
          <a:bodyPr lIns="91425" tIns="91425" rIns="91425" bIns="91425" anchor="t" anchorCtr="0">
            <a:noAutofit/>
          </a:bodyPr>
          <a:lstStyle/>
          <a:p>
            <a:pPr lvl="0">
              <a:spcBef>
                <a:spcPts val="0"/>
              </a:spcBef>
              <a:buNone/>
            </a:pPr>
            <a:r>
              <a:rPr lang="en" dirty="0" smtClean="0"/>
              <a:t>Jobs</a:t>
            </a:r>
            <a:r>
              <a:rPr lang="en" dirty="0"/>
              <a:t>: how to </a:t>
            </a:r>
            <a:r>
              <a:rPr lang="en-US" dirty="0" smtClean="0"/>
              <a:t>get </a:t>
            </a:r>
            <a:r>
              <a:rPr lang="en" dirty="0" smtClean="0"/>
              <a:t>them</a:t>
            </a:r>
            <a:endParaRPr lang="en" dirty="0"/>
          </a:p>
        </p:txBody>
      </p:sp>
      <p:sp>
        <p:nvSpPr>
          <p:cNvPr id="119" name="Shape 119"/>
          <p:cNvSpPr txBox="1">
            <a:spLocks noGrp="1"/>
          </p:cNvSpPr>
          <p:nvPr>
            <p:ph type="body" idx="1"/>
          </p:nvPr>
        </p:nvSpPr>
        <p:spPr>
          <a:xfrm>
            <a:off x="1615519" y="1775637"/>
            <a:ext cx="6321600" cy="2490457"/>
          </a:xfrm>
          <a:prstGeom prst="rect">
            <a:avLst/>
          </a:prstGeom>
        </p:spPr>
        <p:txBody>
          <a:bodyPr lIns="91425" tIns="91425" rIns="91425" bIns="91425" anchor="t" anchorCtr="0">
            <a:noAutofit/>
          </a:bodyPr>
          <a:lstStyle/>
          <a:p>
            <a:pPr marL="457200" lvl="0" indent="-228600" rtl="0">
              <a:spcBef>
                <a:spcPts val="0"/>
              </a:spcBef>
              <a:buChar char="-"/>
            </a:pPr>
            <a:r>
              <a:rPr lang="en" sz="2200" dirty="0"/>
              <a:t>How I found </a:t>
            </a:r>
            <a:r>
              <a:rPr lang="en" sz="2200" dirty="0" smtClean="0"/>
              <a:t>VHT</a:t>
            </a:r>
            <a:endParaRPr lang="en-US" sz="2200" dirty="0" smtClean="0"/>
          </a:p>
          <a:p>
            <a:pPr marL="457200" lvl="0" indent="-228600" rtl="0">
              <a:spcBef>
                <a:spcPts val="0"/>
              </a:spcBef>
              <a:buChar char="-"/>
            </a:pPr>
            <a:endParaRPr lang="en" sz="2200" dirty="0"/>
          </a:p>
          <a:p>
            <a:pPr marL="457200" lvl="0" indent="-228600" rtl="0">
              <a:spcBef>
                <a:spcPts val="0"/>
              </a:spcBef>
              <a:buChar char="-"/>
            </a:pPr>
            <a:r>
              <a:rPr lang="en" sz="2200" dirty="0" smtClean="0"/>
              <a:t>Interview</a:t>
            </a:r>
            <a:r>
              <a:rPr lang="en-US" sz="2200" dirty="0" smtClean="0"/>
              <a:t> nerves</a:t>
            </a:r>
            <a:endParaRPr lang="en" sz="2200"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12" y="469624"/>
            <a:ext cx="6321600" cy="635400"/>
          </a:xfrm>
        </p:spPr>
        <p:txBody>
          <a:bodyPr/>
          <a:lstStyle/>
          <a:p>
            <a:r>
              <a:rPr lang="en-US" dirty="0" smtClean="0"/>
              <a:t>Negotiate</a:t>
            </a:r>
            <a:endParaRPr lang="en-US" dirty="0"/>
          </a:p>
        </p:txBody>
      </p:sp>
      <p:sp>
        <p:nvSpPr>
          <p:cNvPr id="3" name="Text Placeholder 2"/>
          <p:cNvSpPr>
            <a:spLocks noGrp="1"/>
          </p:cNvSpPr>
          <p:nvPr>
            <p:ph type="body" idx="1"/>
          </p:nvPr>
        </p:nvSpPr>
        <p:spPr>
          <a:xfrm>
            <a:off x="1655201" y="1521347"/>
            <a:ext cx="6321600" cy="3002399"/>
          </a:xfrm>
        </p:spPr>
        <p:txBody>
          <a:bodyPr/>
          <a:lstStyle/>
          <a:p>
            <a:pPr marL="571500" indent="-228600">
              <a:buChar char="-"/>
            </a:pPr>
            <a:r>
              <a:rPr lang="en-US" dirty="0" smtClean="0"/>
              <a:t>Do it</a:t>
            </a:r>
          </a:p>
          <a:p>
            <a:pPr marL="571500" indent="-228600">
              <a:buChar char="-"/>
            </a:pPr>
            <a:endParaRPr lang="en-US" dirty="0" smtClean="0"/>
          </a:p>
          <a:p>
            <a:pPr marL="571500" indent="-228600">
              <a:buChar char="-"/>
            </a:pPr>
            <a:endParaRPr lang="en-US" dirty="0"/>
          </a:p>
          <a:p>
            <a:pPr marL="571500" indent="-228600">
              <a:buChar char="-"/>
            </a:pPr>
            <a:r>
              <a:rPr lang="en-US" dirty="0" smtClean="0"/>
              <a:t>“T</a:t>
            </a:r>
            <a:r>
              <a:rPr lang="en" dirty="0"/>
              <a:t>hey are paying you for </a:t>
            </a:r>
            <a:r>
              <a:rPr lang="en" b="1" u="sng" dirty="0"/>
              <a:t>a</a:t>
            </a:r>
            <a:r>
              <a:rPr lang="en" dirty="0"/>
              <a:t> job</a:t>
            </a:r>
            <a:r>
              <a:rPr lang="en-US" dirty="0" smtClean="0"/>
              <a:t>.”</a:t>
            </a:r>
          </a:p>
          <a:p>
            <a:pPr marL="571500" indent="-228600">
              <a:buChar char="-"/>
            </a:pPr>
            <a:endParaRPr lang="en-US" dirty="0" smtClean="0"/>
          </a:p>
          <a:p>
            <a:pPr marL="571500" indent="-228600">
              <a:buChar char="-"/>
            </a:pPr>
            <a:endParaRPr lang="en-US" dirty="0"/>
          </a:p>
          <a:p>
            <a:pPr marL="571500" indent="-228600">
              <a:buChar char="-"/>
            </a:pPr>
            <a:r>
              <a:rPr lang="en" dirty="0"/>
              <a:t>How much is your effort worth</a:t>
            </a:r>
            <a:r>
              <a:rPr lang="en" dirty="0" smtClean="0"/>
              <a:t>?</a:t>
            </a:r>
            <a:endParaRPr lang="en" dirty="0"/>
          </a:p>
        </p:txBody>
      </p:sp>
    </p:spTree>
    <p:extLst>
      <p:ext uri="{BB962C8B-B14F-4D97-AF65-F5344CB8AC3E}">
        <p14:creationId xmlns:p14="http://schemas.microsoft.com/office/powerpoint/2010/main" val="117013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2" name="Rectangle 1"/>
          <p:cNvSpPr/>
          <p:nvPr/>
        </p:nvSpPr>
        <p:spPr>
          <a:xfrm>
            <a:off x="434666" y="173978"/>
            <a:ext cx="8182430" cy="47476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3" name="Shape 113">
            <a:hlinkClick r:id="rId3"/>
          </p:cNvPr>
          <p:cNvPicPr preferRelativeResize="0"/>
          <p:nvPr/>
        </p:nvPicPr>
        <p:blipFill>
          <a:blip r:embed="rId4">
            <a:alphaModFix/>
          </a:blip>
          <a:stretch>
            <a:fillRect/>
          </a:stretch>
        </p:blipFill>
        <p:spPr>
          <a:xfrm>
            <a:off x="636026" y="301568"/>
            <a:ext cx="7800975" cy="5143500"/>
          </a:xfrm>
          <a:prstGeom prst="rect">
            <a:avLst/>
          </a:prstGeom>
          <a:noFill/>
          <a:ln>
            <a:noFill/>
          </a:ln>
        </p:spPr>
      </p:pic>
    </p:spTree>
    <p:extLst>
      <p:ext uri="{BB962C8B-B14F-4D97-AF65-F5344CB8AC3E}">
        <p14:creationId xmlns:p14="http://schemas.microsoft.com/office/powerpoint/2010/main" val="525036018"/>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574" y="310084"/>
            <a:ext cx="6321600" cy="635400"/>
          </a:xfrm>
        </p:spPr>
        <p:txBody>
          <a:bodyPr/>
          <a:lstStyle/>
          <a:p>
            <a:r>
              <a:rPr lang="en-US" dirty="0" smtClean="0"/>
              <a:t>In conclusion</a:t>
            </a:r>
            <a:endParaRPr lang="en-US" dirty="0"/>
          </a:p>
        </p:txBody>
      </p:sp>
      <p:sp>
        <p:nvSpPr>
          <p:cNvPr id="3" name="Text Placeholder 2"/>
          <p:cNvSpPr>
            <a:spLocks noGrp="1"/>
          </p:cNvSpPr>
          <p:nvPr>
            <p:ph type="body" idx="1"/>
          </p:nvPr>
        </p:nvSpPr>
        <p:spPr>
          <a:xfrm>
            <a:off x="1557357" y="1431388"/>
            <a:ext cx="6321600" cy="3002399"/>
          </a:xfrm>
        </p:spPr>
        <p:txBody>
          <a:bodyPr/>
          <a:lstStyle/>
          <a:p>
            <a:r>
              <a:rPr lang="en-US" dirty="0" smtClean="0"/>
              <a:t>Find your awesome</a:t>
            </a:r>
          </a:p>
          <a:p>
            <a:r>
              <a:rPr lang="en-US" dirty="0" smtClean="0"/>
              <a:t>Stretch yourself, but don’t break</a:t>
            </a:r>
          </a:p>
          <a:p>
            <a:r>
              <a:rPr lang="en-US" dirty="0" smtClean="0"/>
              <a:t>Focus in on what you want, then go after it</a:t>
            </a:r>
          </a:p>
        </p:txBody>
      </p:sp>
      <p:pic>
        <p:nvPicPr>
          <p:cNvPr id="4" name="Picture 3">
            <a:hlinkClick r:id="rId3"/>
          </p:cNvPr>
          <p:cNvPicPr>
            <a:picLocks noChangeAspect="1"/>
          </p:cNvPicPr>
          <p:nvPr/>
        </p:nvPicPr>
        <p:blipFill>
          <a:blip r:embed="rId4"/>
          <a:stretch>
            <a:fillRect/>
          </a:stretch>
        </p:blipFill>
        <p:spPr>
          <a:xfrm>
            <a:off x="1557357" y="2403197"/>
            <a:ext cx="5185611" cy="1919468"/>
          </a:xfrm>
          <a:prstGeom prst="rect">
            <a:avLst/>
          </a:prstGeom>
        </p:spPr>
      </p:pic>
    </p:spTree>
    <p:extLst>
      <p:ext uri="{BB962C8B-B14F-4D97-AF65-F5344CB8AC3E}">
        <p14:creationId xmlns:p14="http://schemas.microsoft.com/office/powerpoint/2010/main" val="20813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284" y="265371"/>
            <a:ext cx="6321600" cy="635400"/>
          </a:xfrm>
        </p:spPr>
        <p:txBody>
          <a:bodyPr/>
          <a:lstStyle/>
          <a:p>
            <a:r>
              <a:rPr lang="en-US" dirty="0" smtClean="0"/>
              <a:t>Resources</a:t>
            </a:r>
            <a:endParaRPr lang="en-US" dirty="0"/>
          </a:p>
        </p:txBody>
      </p:sp>
      <p:sp>
        <p:nvSpPr>
          <p:cNvPr id="3" name="Text Placeholder 2"/>
          <p:cNvSpPr>
            <a:spLocks noGrp="1"/>
          </p:cNvSpPr>
          <p:nvPr>
            <p:ph type="body" idx="1"/>
          </p:nvPr>
        </p:nvSpPr>
        <p:spPr>
          <a:xfrm>
            <a:off x="838852" y="1067939"/>
            <a:ext cx="8009817" cy="3428594"/>
          </a:xfrm>
        </p:spPr>
        <p:txBody>
          <a:bodyPr/>
          <a:lstStyle/>
          <a:p>
            <a:r>
              <a:rPr lang="en-US" dirty="0" smtClean="0">
                <a:solidFill>
                  <a:schemeClr val="accent5">
                    <a:lumMod val="40000"/>
                    <a:lumOff val="60000"/>
                  </a:schemeClr>
                </a:solidFill>
                <a:hlinkClick r:id="rId3"/>
              </a:rPr>
              <a:t>FreeCodeCamp</a:t>
            </a:r>
            <a:endParaRPr lang="en-US" dirty="0" smtClean="0">
              <a:solidFill>
                <a:schemeClr val="accent5">
                  <a:lumMod val="40000"/>
                  <a:lumOff val="60000"/>
                </a:schemeClr>
              </a:solidFill>
            </a:endParaRPr>
          </a:p>
          <a:p>
            <a:endParaRPr lang="en-US" dirty="0" smtClean="0">
              <a:solidFill>
                <a:schemeClr val="accent5">
                  <a:lumMod val="40000"/>
                  <a:lumOff val="60000"/>
                </a:schemeClr>
              </a:solidFill>
              <a:hlinkClick r:id="rId4"/>
            </a:endParaRPr>
          </a:p>
          <a:p>
            <a:r>
              <a:rPr lang="en-US" dirty="0" smtClean="0">
                <a:solidFill>
                  <a:schemeClr val="accent5">
                    <a:lumMod val="40000"/>
                    <a:lumOff val="60000"/>
                  </a:schemeClr>
                </a:solidFill>
                <a:hlinkClick r:id="rId5"/>
              </a:rPr>
              <a:t>Code Newbies</a:t>
            </a:r>
            <a:endParaRPr lang="en-US" dirty="0" smtClean="0">
              <a:solidFill>
                <a:schemeClr val="accent5">
                  <a:lumMod val="40000"/>
                  <a:lumOff val="60000"/>
                </a:schemeClr>
              </a:solidFill>
            </a:endParaRPr>
          </a:p>
          <a:p>
            <a:endParaRPr lang="en-US" dirty="0" smtClean="0">
              <a:solidFill>
                <a:schemeClr val="accent5">
                  <a:lumMod val="40000"/>
                  <a:lumOff val="60000"/>
                </a:schemeClr>
              </a:solidFill>
              <a:hlinkClick r:id="rId4"/>
            </a:endParaRPr>
          </a:p>
          <a:p>
            <a:r>
              <a:rPr lang="en-US" dirty="0">
                <a:solidFill>
                  <a:schemeClr val="accent5">
                    <a:lumMod val="40000"/>
                    <a:lumOff val="60000"/>
                  </a:schemeClr>
                </a:solidFill>
                <a:hlinkClick r:id="rId6"/>
              </a:rPr>
              <a:t>How to Learn – Ruby Rogues</a:t>
            </a:r>
            <a:r>
              <a:rPr lang="en-US" dirty="0">
                <a:solidFill>
                  <a:schemeClr val="accent5">
                    <a:lumMod val="40000"/>
                    <a:lumOff val="60000"/>
                  </a:schemeClr>
                </a:solidFill>
              </a:rPr>
              <a:t> </a:t>
            </a:r>
            <a:r>
              <a:rPr lang="en-US" dirty="0"/>
              <a:t>(podcast</a:t>
            </a:r>
            <a:r>
              <a:rPr lang="en-US" dirty="0" smtClean="0"/>
              <a:t>)</a:t>
            </a:r>
          </a:p>
          <a:p>
            <a:endParaRPr lang="en-US" dirty="0"/>
          </a:p>
          <a:p>
            <a:r>
              <a:rPr lang="en-US" dirty="0" smtClean="0">
                <a:hlinkClick r:id="rId7"/>
              </a:rPr>
              <a:t>Stop Searching for Your Passion – Terri </a:t>
            </a:r>
            <a:r>
              <a:rPr lang="en-US" dirty="0" err="1" smtClean="0">
                <a:hlinkClick r:id="rId7"/>
              </a:rPr>
              <a:t>Trespicio</a:t>
            </a:r>
            <a:r>
              <a:rPr lang="en-US" dirty="0" smtClean="0"/>
              <a:t> (</a:t>
            </a:r>
            <a:r>
              <a:rPr lang="en-US" dirty="0" err="1" smtClean="0"/>
              <a:t>TEDTalks</a:t>
            </a:r>
            <a:r>
              <a:rPr lang="en-US" dirty="0" smtClean="0"/>
              <a:t>)</a:t>
            </a:r>
          </a:p>
          <a:p>
            <a:endParaRPr lang="en-US" dirty="0">
              <a:hlinkClick r:id="rId4"/>
            </a:endParaRPr>
          </a:p>
          <a:p>
            <a:r>
              <a:rPr lang="en-US" dirty="0" smtClean="0">
                <a:hlinkClick r:id="rId4"/>
              </a:rPr>
              <a:t>FreeCodeCamp’s newbie developer survey</a:t>
            </a:r>
            <a:r>
              <a:rPr lang="en-US" dirty="0" smtClean="0"/>
              <a:t> (Medium)</a:t>
            </a:r>
          </a:p>
          <a:p>
            <a:endParaRPr lang="en-US" dirty="0" smtClean="0"/>
          </a:p>
          <a:p>
            <a:r>
              <a:rPr lang="en-US" dirty="0" smtClean="0">
                <a:hlinkClick r:id="rId4"/>
              </a:rPr>
              <a:t>Learn to code like a Korean student learns English</a:t>
            </a:r>
            <a:r>
              <a:rPr lang="en-US" dirty="0" smtClean="0"/>
              <a:t> (Medium)</a:t>
            </a:r>
          </a:p>
          <a:p>
            <a:endParaRPr lang="en-US" dirty="0"/>
          </a:p>
        </p:txBody>
      </p:sp>
      <p:sp>
        <p:nvSpPr>
          <p:cNvPr id="4" name="TextBox 3"/>
          <p:cNvSpPr txBox="1"/>
          <p:nvPr/>
        </p:nvSpPr>
        <p:spPr>
          <a:xfrm>
            <a:off x="4157330" y="4496533"/>
            <a:ext cx="4827182" cy="369332"/>
          </a:xfrm>
          <a:prstGeom prst="rect">
            <a:avLst/>
          </a:prstGeom>
          <a:noFill/>
        </p:spPr>
        <p:txBody>
          <a:bodyPr wrap="square" rtlCol="0">
            <a:spAutoFit/>
          </a:bodyPr>
          <a:lstStyle/>
          <a:p>
            <a:r>
              <a:rPr lang="en-US" sz="1800" dirty="0" smtClean="0">
                <a:solidFill>
                  <a:schemeClr val="tx1"/>
                </a:solidFill>
                <a:latin typeface="Century Gothic" charset="0"/>
                <a:ea typeface="Century Gothic" charset="0"/>
                <a:cs typeface="Century Gothic" charset="0"/>
              </a:rPr>
              <a:t>Twitter: @</a:t>
            </a:r>
            <a:r>
              <a:rPr lang="en-US" sz="1800" dirty="0" err="1" smtClean="0">
                <a:solidFill>
                  <a:schemeClr val="tx1"/>
                </a:solidFill>
                <a:latin typeface="Century Gothic" charset="0"/>
                <a:ea typeface="Century Gothic" charset="0"/>
                <a:cs typeface="Century Gothic" charset="0"/>
              </a:rPr>
              <a:t>rustbeltrachel</a:t>
            </a:r>
            <a:r>
              <a:rPr lang="en-US" sz="1800" dirty="0" smtClean="0">
                <a:solidFill>
                  <a:schemeClr val="tx1"/>
                </a:solidFill>
                <a:latin typeface="Century Gothic" charset="0"/>
                <a:ea typeface="Century Gothic" charset="0"/>
                <a:cs typeface="Century Gothic" charset="0"/>
              </a:rPr>
              <a:t> – I’m real friendly</a:t>
            </a:r>
            <a:endParaRPr lang="en-US" sz="1800" dirty="0">
              <a:solidFill>
                <a:schemeClr val="tx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4376225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669883" y="440148"/>
            <a:ext cx="6321600" cy="635400"/>
          </a:xfrm>
          <a:prstGeom prst="rect">
            <a:avLst/>
          </a:prstGeom>
        </p:spPr>
        <p:txBody>
          <a:bodyPr lIns="91425" tIns="91425" rIns="91425" bIns="91425" anchor="t" anchorCtr="0">
            <a:noAutofit/>
          </a:bodyPr>
          <a:lstStyle/>
          <a:p>
            <a:pPr lvl="0">
              <a:spcBef>
                <a:spcPts val="0"/>
              </a:spcBef>
              <a:buNone/>
            </a:pPr>
            <a:r>
              <a:rPr lang="en"/>
              <a:t>How I got here</a:t>
            </a:r>
          </a:p>
        </p:txBody>
      </p:sp>
      <p:sp>
        <p:nvSpPr>
          <p:cNvPr id="79" name="Shape 79"/>
          <p:cNvSpPr txBox="1">
            <a:spLocks noGrp="1"/>
          </p:cNvSpPr>
          <p:nvPr>
            <p:ph type="body" idx="1"/>
          </p:nvPr>
        </p:nvSpPr>
        <p:spPr>
          <a:xfrm>
            <a:off x="1062515" y="1459973"/>
            <a:ext cx="7071392" cy="3002399"/>
          </a:xfrm>
          <a:prstGeom prst="rect">
            <a:avLst/>
          </a:prstGeom>
        </p:spPr>
        <p:txBody>
          <a:bodyPr lIns="91425" tIns="91425" rIns="91425" bIns="91425" anchor="t" anchorCtr="0">
            <a:noAutofit/>
          </a:bodyPr>
          <a:lstStyle/>
          <a:p>
            <a:pPr marL="457200" lvl="0" indent="-228600">
              <a:buChar char="-"/>
            </a:pPr>
            <a:r>
              <a:rPr lang="en" dirty="0"/>
              <a:t>Teaching </a:t>
            </a:r>
            <a:r>
              <a:rPr lang="en-US" dirty="0"/>
              <a:t>→ Customer Service → </a:t>
            </a:r>
            <a:r>
              <a:rPr lang="en" dirty="0" smtClean="0"/>
              <a:t>Sales </a:t>
            </a:r>
            <a:r>
              <a:rPr lang="en-US" dirty="0"/>
              <a:t>→ </a:t>
            </a:r>
            <a:r>
              <a:rPr lang="en" dirty="0" smtClean="0"/>
              <a:t>Recruiting </a:t>
            </a:r>
            <a:r>
              <a:rPr lang="en-US" dirty="0"/>
              <a:t>→ </a:t>
            </a:r>
            <a:r>
              <a:rPr lang="en" dirty="0" smtClean="0"/>
              <a:t>Marketing </a:t>
            </a:r>
            <a:r>
              <a:rPr lang="en-US" dirty="0"/>
              <a:t>→ </a:t>
            </a:r>
            <a:r>
              <a:rPr lang="en" dirty="0" smtClean="0"/>
              <a:t>Tech</a:t>
            </a:r>
            <a:endParaRPr lang="en" dirty="0"/>
          </a:p>
          <a:p>
            <a:pPr lvl="0" rtl="0">
              <a:spcBef>
                <a:spcPts val="0"/>
              </a:spcBef>
              <a:buNone/>
            </a:pPr>
            <a:endParaRPr lang="en-US" dirty="0" smtClean="0"/>
          </a:p>
          <a:p>
            <a:pPr lvl="0" rtl="0">
              <a:spcBef>
                <a:spcPts val="0"/>
              </a:spcBef>
              <a:buNone/>
            </a:pPr>
            <a:endParaRPr dirty="0"/>
          </a:p>
          <a:p>
            <a:pPr marL="457200" lvl="0" indent="-228600" rtl="0">
              <a:spcBef>
                <a:spcPts val="0"/>
              </a:spcBef>
              <a:buChar char="-"/>
            </a:pPr>
            <a:r>
              <a:rPr lang="en-US" dirty="0" err="1" smtClean="0"/>
              <a:t>HTMLGoodies.com</a:t>
            </a:r>
            <a:r>
              <a:rPr lang="en-US" dirty="0" smtClean="0"/>
              <a:t> → </a:t>
            </a:r>
            <a:r>
              <a:rPr lang="en" dirty="0" smtClean="0"/>
              <a:t>Courser</a:t>
            </a:r>
            <a:r>
              <a:rPr lang="en-US" dirty="0" smtClean="0"/>
              <a:t>a</a:t>
            </a:r>
          </a:p>
          <a:p>
            <a:pPr marL="457200" lvl="0" indent="-228600" rtl="0">
              <a:spcBef>
                <a:spcPts val="0"/>
              </a:spcBef>
              <a:buChar char="-"/>
            </a:pPr>
            <a:endParaRPr lang="en-US" dirty="0" smtClean="0"/>
          </a:p>
          <a:p>
            <a:pPr marL="457200" lvl="0" indent="-228600" rtl="0">
              <a:spcBef>
                <a:spcPts val="0"/>
              </a:spcBef>
              <a:buChar char="-"/>
            </a:pPr>
            <a:endParaRPr dirty="0"/>
          </a:p>
          <a:p>
            <a:pPr marL="457200" lvl="0" indent="-228600">
              <a:buChar char="-"/>
            </a:pPr>
            <a:r>
              <a:rPr lang="en" dirty="0"/>
              <a:t>Pittsburgh </a:t>
            </a:r>
            <a:r>
              <a:rPr lang="en-US" dirty="0"/>
              <a:t>→ </a:t>
            </a:r>
            <a:r>
              <a:rPr lang="en" dirty="0" smtClean="0"/>
              <a:t>Akron </a:t>
            </a:r>
            <a:r>
              <a:rPr lang="en-US" dirty="0"/>
              <a:t>→ </a:t>
            </a:r>
            <a:r>
              <a:rPr lang="en" dirty="0" smtClean="0"/>
              <a:t>Akron </a:t>
            </a:r>
            <a:r>
              <a:rPr lang="en" dirty="0"/>
              <a:t>Women in Tech </a:t>
            </a:r>
            <a:r>
              <a:rPr lang="en-US" dirty="0"/>
              <a:t>→ </a:t>
            </a:r>
            <a:r>
              <a:rPr lang="en" dirty="0" smtClean="0"/>
              <a:t>VHT</a:t>
            </a:r>
            <a:endParaRPr lang="en"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24002" y="491867"/>
            <a:ext cx="6321600" cy="635400"/>
          </a:xfrm>
          <a:prstGeom prst="rect">
            <a:avLst/>
          </a:prstGeom>
        </p:spPr>
        <p:txBody>
          <a:bodyPr lIns="91425" tIns="91425" rIns="91425" bIns="91425" anchor="t" anchorCtr="0">
            <a:noAutofit/>
          </a:bodyPr>
          <a:lstStyle/>
          <a:p>
            <a:pPr lvl="0">
              <a:spcBef>
                <a:spcPts val="0"/>
              </a:spcBef>
              <a:buNone/>
            </a:pPr>
            <a:r>
              <a:rPr lang="en"/>
              <a:t>A bit about me</a:t>
            </a:r>
          </a:p>
        </p:txBody>
      </p:sp>
      <p:sp>
        <p:nvSpPr>
          <p:cNvPr id="91" name="Shape 91"/>
          <p:cNvSpPr txBox="1">
            <a:spLocks noGrp="1"/>
          </p:cNvSpPr>
          <p:nvPr>
            <p:ph type="body" idx="1"/>
          </p:nvPr>
        </p:nvSpPr>
        <p:spPr>
          <a:xfrm>
            <a:off x="1485079" y="1542612"/>
            <a:ext cx="6321600" cy="3002399"/>
          </a:xfrm>
          <a:prstGeom prst="rect">
            <a:avLst/>
          </a:prstGeom>
        </p:spPr>
        <p:txBody>
          <a:bodyPr lIns="91425" tIns="91425" rIns="91425" bIns="91425" anchor="t" anchorCtr="0">
            <a:noAutofit/>
          </a:bodyPr>
          <a:lstStyle/>
          <a:p>
            <a:pPr marL="457200" lvl="0" indent="-228600" rtl="0">
              <a:spcBef>
                <a:spcPts val="0"/>
              </a:spcBef>
              <a:buChar char="-"/>
            </a:pPr>
            <a:r>
              <a:rPr lang="en" dirty="0"/>
              <a:t>I speak without thinking</a:t>
            </a:r>
          </a:p>
          <a:p>
            <a:pPr marL="457200" lvl="0" indent="-228600" rtl="0">
              <a:spcBef>
                <a:spcPts val="0"/>
              </a:spcBef>
              <a:buChar char="-"/>
            </a:pPr>
            <a:endParaRPr lang="en-US" dirty="0" smtClean="0"/>
          </a:p>
          <a:p>
            <a:pPr marL="457200" lvl="0" indent="-228600" rtl="0">
              <a:spcBef>
                <a:spcPts val="0"/>
              </a:spcBef>
              <a:buChar char="-"/>
            </a:pPr>
            <a:r>
              <a:rPr lang="en" dirty="0" smtClean="0"/>
              <a:t>I </a:t>
            </a:r>
            <a:r>
              <a:rPr lang="en" dirty="0"/>
              <a:t>embrace the </a:t>
            </a:r>
            <a:r>
              <a:rPr lang="en" dirty="0" smtClean="0"/>
              <a:t>awkward</a:t>
            </a:r>
            <a:endParaRPr lang="en-US" dirty="0" smtClean="0"/>
          </a:p>
          <a:p>
            <a:pPr marL="457200" lvl="0" indent="-228600" rtl="0">
              <a:spcBef>
                <a:spcPts val="0"/>
              </a:spcBef>
              <a:buChar char="-"/>
            </a:pPr>
            <a:endParaRPr lang="en-US" dirty="0" smtClean="0"/>
          </a:p>
          <a:p>
            <a:pPr marL="457200" lvl="0" indent="-228600" rtl="0">
              <a:spcBef>
                <a:spcPts val="0"/>
              </a:spcBef>
              <a:buChar char="-"/>
            </a:pPr>
            <a:r>
              <a:rPr lang="en-US" dirty="0" smtClean="0"/>
              <a:t>Dichotomy</a:t>
            </a:r>
            <a:endParaRPr lang="en" dirty="0"/>
          </a:p>
          <a:p>
            <a:pPr marL="457200" lvl="0" indent="-228600">
              <a:spcBef>
                <a:spcPts val="0"/>
              </a:spcBef>
              <a:buChar char="-"/>
            </a:pPr>
            <a:endParaRPr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974875" y="1374247"/>
            <a:ext cx="7084603" cy="2091967"/>
          </a:xfrm>
          <a:prstGeom prst="rect">
            <a:avLst/>
          </a:prstGeom>
        </p:spPr>
        <p:txBody>
          <a:bodyPr lIns="91425" tIns="91425" rIns="91425" bIns="91425" anchor="t" anchorCtr="0">
            <a:noAutofit/>
          </a:bodyPr>
          <a:lstStyle/>
          <a:p>
            <a:pPr lvl="0" algn="ctr">
              <a:spcBef>
                <a:spcPts val="0"/>
              </a:spcBef>
              <a:buNone/>
            </a:pPr>
            <a:r>
              <a:rPr lang="en" sz="5000" dirty="0"/>
              <a:t>The fear of not belonging </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984" y="384564"/>
            <a:ext cx="6321600" cy="635400"/>
          </a:xfrm>
        </p:spPr>
        <p:txBody>
          <a:bodyPr>
            <a:normAutofit/>
          </a:bodyPr>
          <a:lstStyle/>
          <a:p>
            <a:r>
              <a:rPr lang="en-US" dirty="0" smtClean="0"/>
              <a:t>Recognize it</a:t>
            </a:r>
            <a:endParaRPr lang="en-US" dirty="0"/>
          </a:p>
        </p:txBody>
      </p:sp>
      <p:pic>
        <p:nvPicPr>
          <p:cNvPr id="4" name="Picture 3">
            <a:hlinkClick r:id="rId3"/>
          </p:cNvPr>
          <p:cNvPicPr>
            <a:picLocks noChangeAspect="1"/>
          </p:cNvPicPr>
          <p:nvPr/>
        </p:nvPicPr>
        <p:blipFill>
          <a:blip r:embed="rId4"/>
          <a:stretch>
            <a:fillRect/>
          </a:stretch>
        </p:blipFill>
        <p:spPr>
          <a:xfrm>
            <a:off x="1899883" y="1176313"/>
            <a:ext cx="4950637" cy="3594162"/>
          </a:xfrm>
          <a:prstGeom prst="rect">
            <a:avLst/>
          </a:prstGeom>
        </p:spPr>
      </p:pic>
    </p:spTree>
    <p:extLst>
      <p:ext uri="{BB962C8B-B14F-4D97-AF65-F5344CB8AC3E}">
        <p14:creationId xmlns:p14="http://schemas.microsoft.com/office/powerpoint/2010/main" val="1591100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150" y="373931"/>
            <a:ext cx="6321600" cy="635400"/>
          </a:xfrm>
        </p:spPr>
        <p:txBody>
          <a:bodyPr/>
          <a:lstStyle/>
          <a:p>
            <a:r>
              <a:rPr lang="en-US" smtClean="0"/>
              <a:t>Embrace it</a:t>
            </a:r>
            <a:endParaRPr lang="en-US"/>
          </a:p>
        </p:txBody>
      </p:sp>
      <p:sp>
        <p:nvSpPr>
          <p:cNvPr id="3" name="Text Placeholder 2"/>
          <p:cNvSpPr>
            <a:spLocks noGrp="1"/>
          </p:cNvSpPr>
          <p:nvPr>
            <p:ph type="body" idx="1"/>
          </p:nvPr>
        </p:nvSpPr>
        <p:spPr>
          <a:xfrm>
            <a:off x="1453182" y="1520456"/>
            <a:ext cx="6321600" cy="2769374"/>
          </a:xfrm>
        </p:spPr>
        <p:txBody>
          <a:bodyPr/>
          <a:lstStyle/>
          <a:p>
            <a:pPr marL="914400" lvl="1" indent="-228600">
              <a:buChar char="-"/>
            </a:pPr>
            <a:r>
              <a:rPr lang="en" dirty="0"/>
              <a:t>Code Newbies &amp; </a:t>
            </a:r>
            <a:r>
              <a:rPr lang="en" dirty="0" err="1"/>
              <a:t>FreeCodeCamp</a:t>
            </a:r>
            <a:endParaRPr lang="en" dirty="0"/>
          </a:p>
          <a:p>
            <a:pPr marL="914400" lvl="1" indent="-228600">
              <a:buChar char="-"/>
            </a:pPr>
            <a:endParaRPr lang="en-US" dirty="0" smtClean="0"/>
          </a:p>
          <a:p>
            <a:pPr marL="914400" lvl="1" indent="-228600">
              <a:buChar char="-"/>
            </a:pPr>
            <a:r>
              <a:rPr lang="en" dirty="0" smtClean="0"/>
              <a:t>I </a:t>
            </a:r>
            <a:r>
              <a:rPr lang="en" dirty="0"/>
              <a:t>know things </a:t>
            </a:r>
            <a:r>
              <a:rPr lang="en" dirty="0" smtClean="0"/>
              <a:t>other</a:t>
            </a:r>
            <a:r>
              <a:rPr lang="en-US" dirty="0" smtClean="0"/>
              <a:t> people</a:t>
            </a:r>
            <a:r>
              <a:rPr lang="en" dirty="0" smtClean="0"/>
              <a:t> </a:t>
            </a:r>
            <a:r>
              <a:rPr lang="en" dirty="0"/>
              <a:t>don’t</a:t>
            </a:r>
          </a:p>
          <a:p>
            <a:pPr marL="914400" lvl="1" indent="-228600">
              <a:buChar char="-"/>
            </a:pPr>
            <a:endParaRPr lang="en-US" dirty="0" smtClean="0"/>
          </a:p>
          <a:p>
            <a:pPr marL="914400" lvl="1" indent="-228600">
              <a:buChar char="-"/>
            </a:pPr>
            <a:r>
              <a:rPr lang="en" dirty="0" smtClean="0"/>
              <a:t>I </a:t>
            </a:r>
            <a:r>
              <a:rPr lang="en" dirty="0"/>
              <a:t>don’t know things </a:t>
            </a:r>
            <a:r>
              <a:rPr lang="en" dirty="0" smtClean="0"/>
              <a:t>other</a:t>
            </a:r>
            <a:r>
              <a:rPr lang="en-US" dirty="0" smtClean="0"/>
              <a:t> people </a:t>
            </a:r>
            <a:r>
              <a:rPr lang="en" dirty="0" smtClean="0"/>
              <a:t>also </a:t>
            </a:r>
            <a:r>
              <a:rPr lang="en" dirty="0"/>
              <a:t>don’t know</a:t>
            </a:r>
            <a:endParaRPr lang="en-US" dirty="0"/>
          </a:p>
          <a:p>
            <a:pPr marL="914400" lvl="1" indent="-228600">
              <a:buChar char="-"/>
            </a:pPr>
            <a:endParaRPr lang="en-US" dirty="0" smtClean="0"/>
          </a:p>
          <a:p>
            <a:pPr marL="914400" lvl="1" indent="-228600">
              <a:buChar char="-"/>
            </a:pPr>
            <a:r>
              <a:rPr lang="en-US" dirty="0" smtClean="0"/>
              <a:t>Be </a:t>
            </a:r>
            <a:r>
              <a:rPr lang="en-US" dirty="0"/>
              <a:t>OK with not knowing the right </a:t>
            </a:r>
            <a:r>
              <a:rPr lang="en-US" dirty="0" smtClean="0"/>
              <a:t>answer</a:t>
            </a:r>
          </a:p>
          <a:p>
            <a:pPr marL="914400" lvl="1" indent="-228600">
              <a:buChar char="-"/>
            </a:pPr>
            <a:endParaRPr lang="en-US" dirty="0"/>
          </a:p>
          <a:p>
            <a:pPr marL="914400" lvl="1" indent="-228600">
              <a:buChar char="-"/>
            </a:pPr>
            <a:r>
              <a:rPr lang="en-US" dirty="0" smtClean="0"/>
              <a:t>Always be improving</a:t>
            </a:r>
            <a:endParaRPr lang="en-US" dirty="0"/>
          </a:p>
        </p:txBody>
      </p:sp>
    </p:spTree>
    <p:extLst>
      <p:ext uri="{BB962C8B-B14F-4D97-AF65-F5344CB8AC3E}">
        <p14:creationId xmlns:p14="http://schemas.microsoft.com/office/powerpoint/2010/main" val="146665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050" y="373932"/>
            <a:ext cx="6321600" cy="635400"/>
          </a:xfrm>
        </p:spPr>
        <p:txBody>
          <a:bodyPr/>
          <a:lstStyle/>
          <a:p>
            <a:r>
              <a:rPr lang="en-US" dirty="0" smtClean="0"/>
              <a:t>Face it</a:t>
            </a:r>
            <a:endParaRPr lang="en-US" dirty="0"/>
          </a:p>
        </p:txBody>
      </p:sp>
      <p:pic>
        <p:nvPicPr>
          <p:cNvPr id="4" name="Picture 3">
            <a:hlinkClick r:id="rId3"/>
          </p:cNvPr>
          <p:cNvPicPr>
            <a:picLocks noChangeAspect="1"/>
          </p:cNvPicPr>
          <p:nvPr/>
        </p:nvPicPr>
        <p:blipFill>
          <a:blip r:embed="rId4"/>
          <a:stretch>
            <a:fillRect/>
          </a:stretch>
        </p:blipFill>
        <p:spPr>
          <a:xfrm>
            <a:off x="2039975" y="1144182"/>
            <a:ext cx="4851400" cy="3365500"/>
          </a:xfrm>
          <a:prstGeom prst="rect">
            <a:avLst/>
          </a:prstGeom>
        </p:spPr>
      </p:pic>
    </p:spTree>
    <p:extLst>
      <p:ext uri="{BB962C8B-B14F-4D97-AF65-F5344CB8AC3E}">
        <p14:creationId xmlns:p14="http://schemas.microsoft.com/office/powerpoint/2010/main" val="907979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0112" y="405831"/>
            <a:ext cx="3958020" cy="635400"/>
          </a:xfrm>
        </p:spPr>
        <p:txBody>
          <a:bodyPr/>
          <a:lstStyle/>
          <a:p>
            <a:r>
              <a:rPr lang="en-US" smtClean="0"/>
              <a:t>You’re not that unique</a:t>
            </a:r>
            <a:endParaRPr lang="en-US"/>
          </a:p>
        </p:txBody>
      </p:sp>
      <p:pic>
        <p:nvPicPr>
          <p:cNvPr id="4" name="Picture 3">
            <a:hlinkClick r:id="rId3"/>
          </p:cNvPr>
          <p:cNvPicPr>
            <a:picLocks noChangeAspect="1"/>
          </p:cNvPicPr>
          <p:nvPr/>
        </p:nvPicPr>
        <p:blipFill>
          <a:blip r:embed="rId4"/>
          <a:stretch>
            <a:fillRect/>
          </a:stretch>
        </p:blipFill>
        <p:spPr>
          <a:xfrm>
            <a:off x="2121729" y="1370271"/>
            <a:ext cx="4534786" cy="3401090"/>
          </a:xfrm>
          <a:prstGeom prst="rect">
            <a:avLst/>
          </a:prstGeom>
          <a:ln>
            <a:noFill/>
          </a:ln>
          <a:effectLst>
            <a:softEdge rad="112500"/>
          </a:effectLst>
        </p:spPr>
      </p:pic>
    </p:spTree>
    <p:extLst>
      <p:ext uri="{BB962C8B-B14F-4D97-AF65-F5344CB8AC3E}">
        <p14:creationId xmlns:p14="http://schemas.microsoft.com/office/powerpoint/2010/main" val="965295148"/>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Custom 2">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272CE6"/>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Berlin</Template>
  <TotalTime>15388</TotalTime>
  <Words>1351</Words>
  <Application>Microsoft Macintosh PowerPoint</Application>
  <PresentationFormat>On-screen Show (16:9)</PresentationFormat>
  <Paragraphs>156</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Century Gothic</vt:lpstr>
      <vt:lpstr>Lato</vt:lpstr>
      <vt:lpstr>Trebuchet MS</vt:lpstr>
      <vt:lpstr>Berlin</vt:lpstr>
      <vt:lpstr>Dealing with Discouragement as Newbie</vt:lpstr>
      <vt:lpstr>What I’m going to talk about</vt:lpstr>
      <vt:lpstr>How I got here</vt:lpstr>
      <vt:lpstr>A bit about me</vt:lpstr>
      <vt:lpstr>The fear of not belonging </vt:lpstr>
      <vt:lpstr>Recognize it</vt:lpstr>
      <vt:lpstr>Embrace it</vt:lpstr>
      <vt:lpstr>Face it</vt:lpstr>
      <vt:lpstr>You’re not that unique</vt:lpstr>
      <vt:lpstr>PowerPoint Presentation</vt:lpstr>
      <vt:lpstr>Yes, you will run into difficult people</vt:lpstr>
      <vt:lpstr>How to learn</vt:lpstr>
      <vt:lpstr>Get really good at one thing</vt:lpstr>
      <vt:lpstr>Badges != Understanding</vt:lpstr>
      <vt:lpstr>Combine Mediums</vt:lpstr>
      <vt:lpstr>Be careful of burnout</vt:lpstr>
      <vt:lpstr>Have a purpose</vt:lpstr>
      <vt:lpstr>Stop searching for your passion | Terri Trespicio</vt:lpstr>
      <vt:lpstr>PowerPoint Presentation</vt:lpstr>
      <vt:lpstr>Jobs: how to get them</vt:lpstr>
      <vt:lpstr>Negotiate</vt:lpstr>
      <vt:lpstr>PowerPoint Presentation</vt:lpstr>
      <vt:lpstr>In conclusion</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Dealing with Discouragement as  Newbie</dc:title>
  <cp:lastModifiedBy>Rachel Krantz</cp:lastModifiedBy>
  <cp:revision>59</cp:revision>
  <dcterms:modified xsi:type="dcterms:W3CDTF">2016-05-09T13:20:33Z</dcterms:modified>
</cp:coreProperties>
</file>